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17"/>
  </p:notesMasterIdLst>
  <p:handoutMasterIdLst>
    <p:handoutMasterId r:id="rId18"/>
  </p:handoutMasterIdLst>
  <p:sldIdLst>
    <p:sldId id="326" r:id="rId2"/>
    <p:sldId id="365" r:id="rId3"/>
    <p:sldId id="366" r:id="rId4"/>
    <p:sldId id="328" r:id="rId5"/>
    <p:sldId id="352" r:id="rId6"/>
    <p:sldId id="358" r:id="rId7"/>
    <p:sldId id="367" r:id="rId8"/>
    <p:sldId id="363" r:id="rId9"/>
    <p:sldId id="351" r:id="rId10"/>
    <p:sldId id="368" r:id="rId11"/>
    <p:sldId id="362" r:id="rId12"/>
    <p:sldId id="369" r:id="rId13"/>
    <p:sldId id="347" r:id="rId14"/>
    <p:sldId id="353" r:id="rId15"/>
    <p:sldId id="370" r:id="rId16"/>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26"/>
            <p14:sldId id="365"/>
            <p14:sldId id="366"/>
            <p14:sldId id="328"/>
            <p14:sldId id="352"/>
            <p14:sldId id="358"/>
            <p14:sldId id="367"/>
            <p14:sldId id="363"/>
            <p14:sldId id="351"/>
            <p14:sldId id="368"/>
            <p14:sldId id="362"/>
            <p14:sldId id="369"/>
            <p14:sldId id="347"/>
            <p14:sldId id="353"/>
            <p14:sldId id="370"/>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3" clrIdx="0">
    <p:extLst>
      <p:ext uri="{19B8F6BF-5375-455C-9EA6-DF929625EA0E}">
        <p15:presenceInfo xmlns:p15="http://schemas.microsoft.com/office/powerpoint/2012/main" userId="S-1-5-21-1616320312-2655828719-4280963109-88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30E"/>
    <a:srgbClr val="0C50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4660"/>
  </p:normalViewPr>
  <p:slideViewPr>
    <p:cSldViewPr showGuides="1">
      <p:cViewPr varScale="1">
        <p:scale>
          <a:sx n="60" d="100"/>
          <a:sy n="60" d="100"/>
        </p:scale>
        <p:origin x="792" y="66"/>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15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06/01/2022</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06/01/2022</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06/01/2022</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stretch>
            <a:fillRect/>
          </a:stretch>
        </p:blipFill>
        <p:spPr>
          <a:xfrm>
            <a:off x="-16829" y="0"/>
            <a:ext cx="9160828" cy="515296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a:stretch>
            <a:fillRect/>
          </a:stretch>
        </p:blipFill>
        <p:spPr>
          <a:xfrm>
            <a:off x="-16828" y="5358"/>
            <a:ext cx="9160828" cy="5152965"/>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t>06/01/2022</a:t>
            </a:fld>
            <a:endParaRPr lang="fr-FR" cap="all" dirty="0"/>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none" baseline="0">
                <a:solidFill>
                  <a:srgbClr val="0C5076"/>
                </a:solidFill>
              </a:defRPr>
            </a:lvl1pPr>
            <a:lvl2pPr marL="0" indent="0">
              <a:spcBef>
                <a:spcPts val="500"/>
              </a:spcBef>
              <a:spcAft>
                <a:spcPts val="0"/>
              </a:spcAft>
              <a:buNone/>
              <a:defRPr sz="1850"/>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t>06/01/2022</a:t>
            </a:fld>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06/01/2022</a:t>
            </a:fld>
            <a:endParaRPr lang="fr-FR" cap="all" dirty="0"/>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06/01/2022</a:t>
            </a:fld>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06/01/2022</a:t>
            </a:fld>
            <a:endParaRPr lang="fr-FR" cap="all" dirty="0"/>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8"/>
          <a:stretch>
            <a:fillRect/>
          </a:stretch>
        </p:blipFill>
        <p:spPr>
          <a:xfrm>
            <a:off x="-23357" y="0"/>
            <a:ext cx="9160828" cy="5152965"/>
          </a:xfrm>
          <a:prstGeom prst="rect">
            <a:avLst/>
          </a:prstGeom>
        </p:spPr>
      </p:pic>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t>06/01/2022</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5EC3D008-DD61-4C4F-93BD-9E371E593F35}" type="datetime1">
              <a:rPr lang="fr-FR" smtClean="0"/>
              <a:t>06/01/2022</a:t>
            </a:fld>
            <a:endParaRPr lang="fr-FR" dirty="0"/>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sp>
        <p:nvSpPr>
          <p:cNvPr id="6" name="Titre 5"/>
          <p:cNvSpPr>
            <a:spLocks noGrp="1"/>
          </p:cNvSpPr>
          <p:nvPr>
            <p:ph type="title"/>
          </p:nvPr>
        </p:nvSpPr>
        <p:spPr/>
        <p:txBody>
          <a:bodyPr/>
          <a:lstStyle/>
          <a:p>
            <a:r>
              <a:rPr lang="fr-FR" dirty="0"/>
              <a:t>w</a:t>
            </a:r>
          </a:p>
        </p:txBody>
      </p:sp>
    </p:spTree>
    <p:extLst>
      <p:ext uri="{BB962C8B-B14F-4D97-AF65-F5344CB8AC3E}">
        <p14:creationId xmlns:p14="http://schemas.microsoft.com/office/powerpoint/2010/main" val="624296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62500"/>
          </a:xfrm>
        </p:spPr>
        <p:txBody>
          <a:bodyPr/>
          <a:lstStyle/>
          <a:p>
            <a:r>
              <a:rPr lang="fr-FR" sz="2200" dirty="0"/>
              <a:t>S’inscrire sur Parcoursup </a:t>
            </a:r>
          </a:p>
        </p:txBody>
      </p:sp>
      <p:sp>
        <p:nvSpPr>
          <p:cNvPr id="3" name="Espace réservé du contenu 2"/>
          <p:cNvSpPr>
            <a:spLocks noGrp="1"/>
          </p:cNvSpPr>
          <p:nvPr>
            <p:ph sz="quarter" idx="14"/>
          </p:nvPr>
        </p:nvSpPr>
        <p:spPr>
          <a:xfrm>
            <a:off x="325033" y="1419622"/>
            <a:ext cx="8424000" cy="3327300"/>
          </a:xfrm>
        </p:spPr>
        <p:txBody>
          <a:bodyPr/>
          <a:lstStyle/>
          <a:p>
            <a:pPr marL="177800" lvl="0" indent="-177800" defTabSz="457200">
              <a:spcBef>
                <a:spcPts val="600"/>
              </a:spcBef>
              <a:spcAft>
                <a:spcPts val="600"/>
              </a:spcAft>
              <a:buClr>
                <a:srgbClr val="FF0000"/>
              </a:buClr>
              <a:buSzPct val="100000"/>
              <a:buFont typeface="Lucida Grande"/>
              <a:buChar char="&gt;"/>
            </a:pPr>
            <a:r>
              <a:rPr lang="fr-FR" sz="1600" b="1" dirty="0">
                <a:solidFill>
                  <a:srgbClr val="F28E65"/>
                </a:solidFill>
              </a:rPr>
              <a:t>Une adresse mail valide </a:t>
            </a:r>
            <a:r>
              <a:rPr lang="fr-FR" sz="1600" b="1" dirty="0" smtClean="0">
                <a:solidFill>
                  <a:srgbClr val="F28E65"/>
                </a:solidFill>
              </a:rPr>
              <a:t>et consultée régulièrement </a:t>
            </a:r>
            <a:r>
              <a:rPr lang="fr-FR" sz="1600" dirty="0" smtClean="0"/>
              <a:t>: </a:t>
            </a:r>
            <a:r>
              <a:rPr lang="fr-FR" sz="1600" dirty="0"/>
              <a:t>pour échanger et recevoir les informations sur votre </a:t>
            </a:r>
            <a:r>
              <a:rPr lang="fr-FR" sz="1600" dirty="0" smtClean="0"/>
              <a:t>dossier</a:t>
            </a:r>
          </a:p>
          <a:p>
            <a:pPr lvl="0" defTabSz="457200">
              <a:spcBef>
                <a:spcPts val="600"/>
              </a:spcBef>
              <a:spcAft>
                <a:spcPts val="600"/>
              </a:spcAft>
              <a:buClr>
                <a:srgbClr val="FF0000"/>
              </a:buClr>
              <a:buSzPct val="100000"/>
            </a:pPr>
            <a:endParaRPr lang="fr-FR" sz="1600" dirty="0">
              <a:solidFill>
                <a:srgbClr val="3D566E"/>
              </a:solidFill>
            </a:endParaRPr>
          </a:p>
          <a:p>
            <a:pPr marL="177800" lvl="0" indent="-177800" defTabSz="457200">
              <a:spcBef>
                <a:spcPts val="600"/>
              </a:spcBef>
              <a:spcAft>
                <a:spcPts val="600"/>
              </a:spcAft>
              <a:buClr>
                <a:srgbClr val="FF0000"/>
              </a:buClr>
              <a:buSzPct val="100000"/>
              <a:buFont typeface="Lucida Grande"/>
              <a:buChar char="&gt;"/>
            </a:pPr>
            <a:r>
              <a:rPr lang="fr-FR" sz="1600" b="1" dirty="0">
                <a:solidFill>
                  <a:srgbClr val="F28E65"/>
                </a:solidFill>
              </a:rPr>
              <a:t>L’INE</a:t>
            </a:r>
            <a:r>
              <a:rPr lang="fr-FR" sz="1600" b="1" dirty="0">
                <a:solidFill>
                  <a:srgbClr val="3D566E"/>
                </a:solidFill>
              </a:rPr>
              <a:t> </a:t>
            </a:r>
            <a:r>
              <a:rPr lang="fr-FR" sz="1600" dirty="0"/>
              <a:t>(identifiant national élève en lycée général, technologique ou professionnel) ou </a:t>
            </a:r>
            <a:r>
              <a:rPr lang="fr-FR" sz="1600" b="1" dirty="0">
                <a:solidFill>
                  <a:srgbClr val="F28E65"/>
                </a:solidFill>
              </a:rPr>
              <a:t>INAA</a:t>
            </a:r>
            <a:r>
              <a:rPr lang="fr-FR" sz="1600" dirty="0">
                <a:solidFill>
                  <a:srgbClr val="3D566E"/>
                </a:solidFill>
              </a:rPr>
              <a:t> </a:t>
            </a:r>
            <a:r>
              <a:rPr lang="fr-FR" sz="1600" dirty="0"/>
              <a:t>(en lycée agricole)  : sur les bulletins scolaires ou le relevé de notes des épreuves anticipées du baccalauréat </a:t>
            </a:r>
          </a:p>
          <a:p>
            <a:pPr marL="177800" lvl="0" indent="-177800" defTabSz="457200">
              <a:spcBef>
                <a:spcPts val="600"/>
              </a:spcBef>
              <a:spcAft>
                <a:spcPts val="600"/>
              </a:spcAft>
              <a:buClr>
                <a:srgbClr val="FF0000"/>
              </a:buClr>
              <a:buSzPct val="100000"/>
              <a:buFont typeface="Lucida Grande"/>
              <a:buChar char="&gt;"/>
            </a:pPr>
            <a:r>
              <a:rPr lang="fr-FR" sz="1200" b="1" dirty="0" smtClean="0"/>
              <a:t>A noter pour les lycées </a:t>
            </a:r>
            <a:r>
              <a:rPr lang="fr-FR" sz="1200" b="1" dirty="0"/>
              <a:t>français à l’étranger </a:t>
            </a:r>
            <a:r>
              <a:rPr lang="fr-FR" sz="1200" dirty="0"/>
              <a:t>: l’établissement fournit l’identifiant à utiliser pour créer son dossier</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10</a:t>
            </a:fld>
            <a:endParaRPr lang="fr-FR"/>
          </a:p>
        </p:txBody>
      </p:sp>
      <p:sp>
        <p:nvSpPr>
          <p:cNvPr id="7" name="Rectangle 6"/>
          <p:cNvSpPr/>
          <p:nvPr/>
        </p:nvSpPr>
        <p:spPr>
          <a:xfrm>
            <a:off x="325033" y="3797760"/>
            <a:ext cx="8514998" cy="774240"/>
          </a:xfrm>
          <a:prstGeom prst="rect">
            <a:avLst/>
          </a:prstGeom>
          <a:solidFill>
            <a:srgbClr val="0C5076"/>
          </a:solidFill>
          <a:ln>
            <a:solidFill>
              <a:srgbClr val="0C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400" b="1" i="1" dirty="0">
                <a:solidFill>
                  <a:srgbClr val="F28E65"/>
                </a:solidFill>
              </a:rPr>
              <a:t>Conseil aux parents ou tuteurs légaux </a:t>
            </a:r>
            <a:r>
              <a:rPr lang="fr-FR" sz="1400" b="1" dirty="0" smtClean="0">
                <a:solidFill>
                  <a:srgbClr val="F28E65"/>
                </a:solidFill>
              </a:rPr>
              <a:t>: </a:t>
            </a:r>
            <a:r>
              <a:rPr lang="fr-FR" sz="1400" dirty="0" smtClean="0">
                <a:solidFill>
                  <a:schemeClr val="bg1"/>
                </a:solidFill>
              </a:rPr>
              <a:t>vous pouvez </a:t>
            </a:r>
            <a:r>
              <a:rPr lang="fr-FR" sz="1400" dirty="0">
                <a:solidFill>
                  <a:schemeClr val="bg1"/>
                </a:solidFill>
              </a:rPr>
              <a:t>également renseigner </a:t>
            </a:r>
            <a:r>
              <a:rPr lang="fr-FR" sz="1400" dirty="0" smtClean="0">
                <a:solidFill>
                  <a:schemeClr val="bg1"/>
                </a:solidFill>
              </a:rPr>
              <a:t>votre </a:t>
            </a:r>
            <a:r>
              <a:rPr lang="fr-FR" sz="1400" dirty="0" err="1" smtClean="0">
                <a:solidFill>
                  <a:schemeClr val="bg1"/>
                </a:solidFill>
              </a:rPr>
              <a:t>mel</a:t>
            </a:r>
            <a:r>
              <a:rPr lang="fr-FR" sz="1400" dirty="0" smtClean="0">
                <a:solidFill>
                  <a:schemeClr val="bg1"/>
                </a:solidFill>
              </a:rPr>
              <a:t> et numéro </a:t>
            </a:r>
            <a:r>
              <a:rPr lang="fr-FR" sz="1400" dirty="0">
                <a:solidFill>
                  <a:schemeClr val="bg1"/>
                </a:solidFill>
              </a:rPr>
              <a:t>de portable </a:t>
            </a:r>
            <a:r>
              <a:rPr lang="fr-FR" sz="1400" dirty="0" smtClean="0">
                <a:solidFill>
                  <a:schemeClr val="bg1"/>
                </a:solidFill>
              </a:rPr>
              <a:t>dans le dossier de votre enfant pour </a:t>
            </a:r>
            <a:r>
              <a:rPr lang="fr-FR" sz="1400" dirty="0">
                <a:solidFill>
                  <a:schemeClr val="bg1"/>
                </a:solidFill>
              </a:rPr>
              <a:t>recevoir </a:t>
            </a:r>
            <a:r>
              <a:rPr lang="fr-FR" sz="1400" dirty="0" smtClean="0">
                <a:solidFill>
                  <a:schemeClr val="bg1"/>
                </a:solidFill>
              </a:rPr>
              <a:t>messages et </a:t>
            </a:r>
            <a:r>
              <a:rPr lang="fr-FR" sz="1400" dirty="0">
                <a:solidFill>
                  <a:schemeClr val="bg1"/>
                </a:solidFill>
              </a:rPr>
              <a:t>alertes Parcoursup. </a:t>
            </a:r>
            <a:r>
              <a:rPr lang="fr-FR" sz="1400" dirty="0" smtClean="0">
                <a:solidFill>
                  <a:schemeClr val="bg1"/>
                </a:solidFill>
              </a:rPr>
              <a:t>Vous pourrez également recevoir des formations qui organisent des épreuves écrites/orales le rappel des échéances. </a:t>
            </a:r>
            <a:endParaRPr lang="fr-FR" sz="1400" dirty="0">
              <a:solidFill>
                <a:schemeClr val="bg1"/>
              </a:solidFill>
            </a:endParaRPr>
          </a:p>
        </p:txBody>
      </p:sp>
      <p:sp>
        <p:nvSpPr>
          <p:cNvPr id="8" name="Rectangle 7"/>
          <p:cNvSpPr/>
          <p:nvPr/>
        </p:nvSpPr>
        <p:spPr>
          <a:xfrm>
            <a:off x="325034" y="1982122"/>
            <a:ext cx="8514998" cy="341670"/>
          </a:xfrm>
          <a:prstGeom prst="rect">
            <a:avLst/>
          </a:prstGeom>
          <a:solidFill>
            <a:srgbClr val="0C5076"/>
          </a:solidFill>
          <a:ln>
            <a:solidFill>
              <a:srgbClr val="0C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400" b="1" i="1" dirty="0">
                <a:solidFill>
                  <a:schemeClr val="bg1"/>
                </a:solidFill>
              </a:rPr>
              <a:t>Important : renseignez un numéro de portable </a:t>
            </a:r>
            <a:r>
              <a:rPr lang="fr-FR" sz="1400" i="1" dirty="0">
                <a:solidFill>
                  <a:schemeClr val="bg1"/>
                </a:solidFill>
              </a:rPr>
              <a:t>pour recevoir les alertes envoyées par la plateforme. </a:t>
            </a:r>
          </a:p>
        </p:txBody>
      </p:sp>
      <p:sp>
        <p:nvSpPr>
          <p:cNvPr id="9" name="Rectangle à coins arrondis 8"/>
          <p:cNvSpPr/>
          <p:nvPr/>
        </p:nvSpPr>
        <p:spPr>
          <a:xfrm>
            <a:off x="6250781" y="76969"/>
            <a:ext cx="2460488"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A partir du 20 janvier 2022 </a:t>
            </a:r>
            <a:endParaRPr lang="fr-FR" sz="1400" b="1" dirty="0">
              <a:solidFill>
                <a:schemeClr val="bg1"/>
              </a:solidFill>
            </a:endParaRPr>
          </a:p>
        </p:txBody>
      </p:sp>
    </p:spTree>
    <p:extLst>
      <p:ext uri="{BB962C8B-B14F-4D97-AF65-F5344CB8AC3E}">
        <p14:creationId xmlns:p14="http://schemas.microsoft.com/office/powerpoint/2010/main" val="74490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4"/>
          </p:nvPr>
        </p:nvSpPr>
        <p:spPr>
          <a:xfrm>
            <a:off x="343519" y="876815"/>
            <a:ext cx="8422817" cy="4248472"/>
          </a:xfrm>
        </p:spPr>
        <p:txBody>
          <a:bodyPr/>
          <a:lstStyle/>
          <a:p>
            <a:r>
              <a:rPr lang="fr-FR" sz="1600" b="1" dirty="0">
                <a:solidFill>
                  <a:srgbClr val="EC130E"/>
                </a:solidFill>
              </a:rPr>
              <a:t>&gt; </a:t>
            </a:r>
            <a:r>
              <a:rPr lang="fr-FR" sz="1600" dirty="0" smtClean="0"/>
              <a:t>Jusqu’à </a:t>
            </a:r>
            <a:r>
              <a:rPr lang="fr-FR" sz="1800" b="1" dirty="0">
                <a:solidFill>
                  <a:srgbClr val="F28E65"/>
                </a:solidFill>
              </a:rPr>
              <a:t>10 vœux et 10 vœux supplémentaires </a:t>
            </a:r>
            <a:r>
              <a:rPr lang="fr-FR" sz="1600" dirty="0" smtClean="0"/>
              <a:t>pour des formations en apprentissage</a:t>
            </a:r>
          </a:p>
          <a:p>
            <a:r>
              <a:rPr lang="fr-FR" sz="1600" b="1" dirty="0">
                <a:solidFill>
                  <a:srgbClr val="EC130E"/>
                </a:solidFill>
              </a:rPr>
              <a:t>&gt; </a:t>
            </a:r>
            <a:r>
              <a:rPr lang="fr-FR" sz="1600" dirty="0" smtClean="0"/>
              <a:t>Possibilité de faire </a:t>
            </a:r>
            <a:r>
              <a:rPr lang="fr-FR" sz="1800" b="1" dirty="0">
                <a:solidFill>
                  <a:srgbClr val="F28E65"/>
                </a:solidFill>
              </a:rPr>
              <a:t>des sous-vœux pour certaines filières </a:t>
            </a:r>
            <a:r>
              <a:rPr lang="fr-FR" sz="1600" dirty="0" smtClean="0"/>
              <a:t>(classes prépa, BTS, BUT, école de commerce, d'ingénieurs, IFSI…) </a:t>
            </a:r>
          </a:p>
          <a:p>
            <a:r>
              <a:rPr lang="fr-FR" sz="1800" b="1" dirty="0">
                <a:solidFill>
                  <a:srgbClr val="EC130E"/>
                </a:solidFill>
              </a:rPr>
              <a:t>&gt; </a:t>
            </a:r>
            <a:r>
              <a:rPr lang="fr-FR" sz="1800" b="1" dirty="0" smtClean="0">
                <a:solidFill>
                  <a:srgbClr val="F28E65"/>
                </a:solidFill>
              </a:rPr>
              <a:t>Les </a:t>
            </a:r>
            <a:r>
              <a:rPr lang="fr-FR" sz="1800" b="1" dirty="0">
                <a:solidFill>
                  <a:srgbClr val="F28E65"/>
                </a:solidFill>
              </a:rPr>
              <a:t>vœux </a:t>
            </a:r>
            <a:r>
              <a:rPr lang="fr-FR" sz="1800" b="1" dirty="0" smtClean="0">
                <a:solidFill>
                  <a:srgbClr val="F28E65"/>
                </a:solidFill>
              </a:rPr>
              <a:t>sont formulés librement par les candidats (pas de classement par </a:t>
            </a:r>
            <a:r>
              <a:rPr lang="fr-FR" sz="1800" b="1" dirty="0">
                <a:solidFill>
                  <a:srgbClr val="F28E65"/>
                </a:solidFill>
              </a:rPr>
              <a:t>ordre de </a:t>
            </a:r>
            <a:r>
              <a:rPr lang="fr-FR" sz="1800" b="1" dirty="0" smtClean="0">
                <a:solidFill>
                  <a:srgbClr val="F28E65"/>
                </a:solidFill>
              </a:rPr>
              <a:t>priorité) </a:t>
            </a:r>
            <a:r>
              <a:rPr lang="fr-FR" sz="1600" dirty="0" smtClean="0"/>
              <a:t>: une réponse est apportée pour chaque vœu formulé</a:t>
            </a:r>
          </a:p>
          <a:p>
            <a:r>
              <a:rPr lang="fr-FR" sz="1800" b="1" dirty="0">
                <a:solidFill>
                  <a:srgbClr val="EC130E"/>
                </a:solidFill>
              </a:rPr>
              <a:t>&gt; </a:t>
            </a:r>
            <a:r>
              <a:rPr lang="fr-FR" sz="1800" b="1" dirty="0" smtClean="0">
                <a:solidFill>
                  <a:srgbClr val="F28E65"/>
                </a:solidFill>
              </a:rPr>
              <a:t>La </a:t>
            </a:r>
            <a:r>
              <a:rPr lang="fr-FR" sz="1800" b="1" dirty="0">
                <a:solidFill>
                  <a:srgbClr val="F28E65"/>
                </a:solidFill>
              </a:rPr>
              <a:t>date de formulation du vœu n’est pas </a:t>
            </a:r>
            <a:r>
              <a:rPr lang="fr-FR" sz="1800" b="1" dirty="0" smtClean="0">
                <a:solidFill>
                  <a:srgbClr val="F28E65"/>
                </a:solidFill>
              </a:rPr>
              <a:t>prise </a:t>
            </a:r>
            <a:r>
              <a:rPr lang="fr-FR" sz="1800" b="1" dirty="0">
                <a:solidFill>
                  <a:srgbClr val="F28E65"/>
                </a:solidFill>
              </a:rPr>
              <a:t>en compte </a:t>
            </a:r>
            <a:r>
              <a:rPr lang="fr-FR" sz="1600" dirty="0" smtClean="0"/>
              <a:t>pour l’examen du dossier </a:t>
            </a:r>
          </a:p>
          <a:p>
            <a:r>
              <a:rPr lang="fr-FR" sz="1800" b="1" dirty="0">
                <a:solidFill>
                  <a:srgbClr val="EC130E"/>
                </a:solidFill>
              </a:rPr>
              <a:t>&gt; </a:t>
            </a:r>
            <a:r>
              <a:rPr lang="fr-FR" sz="1800" b="1" dirty="0" smtClean="0">
                <a:solidFill>
                  <a:srgbClr val="F28E65"/>
                </a:solidFill>
              </a:rPr>
              <a:t>Chaque formation n’a connaissance que des </a:t>
            </a:r>
            <a:r>
              <a:rPr lang="fr-FR" sz="1800" b="1" dirty="0">
                <a:solidFill>
                  <a:srgbClr val="F28E65"/>
                </a:solidFill>
              </a:rPr>
              <a:t>vœux </a:t>
            </a:r>
            <a:r>
              <a:rPr lang="fr-FR" sz="1800" b="1" dirty="0" smtClean="0">
                <a:solidFill>
                  <a:srgbClr val="F28E65"/>
                </a:solidFill>
              </a:rPr>
              <a:t>formulés pour elle </a:t>
            </a:r>
            <a:r>
              <a:rPr lang="fr-FR" sz="1600" dirty="0"/>
              <a:t>(</a:t>
            </a:r>
            <a:r>
              <a:rPr lang="fr-FR" sz="1600" dirty="0" smtClean="0"/>
              <a:t>elle </a:t>
            </a:r>
            <a:r>
              <a:rPr lang="fr-FR" sz="1600" dirty="0"/>
              <a:t>ne connait pas les autres vœux formulés  par les </a:t>
            </a:r>
            <a:r>
              <a:rPr lang="fr-FR" sz="1600" dirty="0" smtClean="0"/>
              <a:t>candidats)</a:t>
            </a:r>
            <a:endParaRPr lang="fr-FR" sz="1600" dirty="0"/>
          </a:p>
          <a:p>
            <a:r>
              <a:rPr lang="fr-FR" sz="1800" b="1" dirty="0">
                <a:solidFill>
                  <a:srgbClr val="EC130E"/>
                </a:solidFill>
              </a:rPr>
              <a:t>&gt; </a:t>
            </a:r>
            <a:r>
              <a:rPr lang="fr-FR" sz="1800" b="1" dirty="0" smtClean="0">
                <a:solidFill>
                  <a:srgbClr val="F28E65"/>
                </a:solidFill>
              </a:rPr>
              <a:t>Quand </a:t>
            </a:r>
            <a:r>
              <a:rPr lang="fr-FR" sz="1800" b="1" dirty="0">
                <a:solidFill>
                  <a:srgbClr val="F28E65"/>
                </a:solidFill>
              </a:rPr>
              <a:t>un candidat accepte une formation, il a toujours la possibilité de conserver des vœux pour lesquels il est en liste d’attente </a:t>
            </a:r>
            <a:r>
              <a:rPr lang="fr-FR" sz="1600" dirty="0" smtClean="0"/>
              <a:t>et qui l’intéressent davantage</a:t>
            </a:r>
          </a:p>
          <a:p>
            <a:pPr marL="285750" indent="-285750">
              <a:buFont typeface="Wingdings" panose="05000000000000000000" pitchFamily="2" charset="2"/>
              <a:buChar char="Ø"/>
            </a:pPr>
            <a:endParaRPr lang="fr-FR" sz="1400" dirty="0"/>
          </a:p>
          <a:p>
            <a:endParaRPr lang="fr-FR" sz="14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11</a:t>
            </a:fld>
            <a:endParaRPr lang="fr-FR" dirty="0"/>
          </a:p>
        </p:txBody>
      </p:sp>
      <p:sp>
        <p:nvSpPr>
          <p:cNvPr id="7" name="Rectangle à coins arrondis 6"/>
          <p:cNvSpPr/>
          <p:nvPr/>
        </p:nvSpPr>
        <p:spPr>
          <a:xfrm>
            <a:off x="5872163" y="86105"/>
            <a:ext cx="2892893"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Les principales règles à retenir </a:t>
            </a:r>
            <a:r>
              <a:rPr lang="fr-FR" sz="1400" b="1" smtClean="0">
                <a:solidFill>
                  <a:schemeClr val="bg1"/>
                </a:solidFill>
              </a:rPr>
              <a:t>du 20 </a:t>
            </a:r>
            <a:r>
              <a:rPr lang="fr-FR" sz="1400" b="1" dirty="0" smtClean="0">
                <a:solidFill>
                  <a:schemeClr val="bg1"/>
                </a:solidFill>
              </a:rPr>
              <a:t>janvier au 29 mars 2022</a:t>
            </a:r>
            <a:endParaRPr lang="fr-FR" sz="1400" b="1" dirty="0">
              <a:solidFill>
                <a:schemeClr val="bg1"/>
              </a:solidFill>
            </a:endParaRPr>
          </a:p>
        </p:txBody>
      </p:sp>
    </p:spTree>
    <p:extLst>
      <p:ext uri="{BB962C8B-B14F-4D97-AF65-F5344CB8AC3E}">
        <p14:creationId xmlns:p14="http://schemas.microsoft.com/office/powerpoint/2010/main" val="679528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900001"/>
            <a:ext cx="8784001" cy="447614"/>
          </a:xfrm>
        </p:spPr>
        <p:txBody>
          <a:bodyPr/>
          <a:lstStyle/>
          <a:p>
            <a:r>
              <a:rPr lang="fr-FR" sz="2200" dirty="0"/>
              <a:t>Récapitulatif des éléments transmis à chaque formation</a:t>
            </a:r>
          </a:p>
        </p:txBody>
      </p:sp>
      <p:sp>
        <p:nvSpPr>
          <p:cNvPr id="4" name="Espace réservé du texte 3"/>
          <p:cNvSpPr>
            <a:spLocks noGrp="1"/>
          </p:cNvSpPr>
          <p:nvPr>
            <p:ph type="body" sz="quarter" idx="14"/>
          </p:nvPr>
        </p:nvSpPr>
        <p:spPr>
          <a:xfrm>
            <a:off x="360001" y="1357278"/>
            <a:ext cx="3707945" cy="3564765"/>
          </a:xfrm>
        </p:spPr>
        <p:txBody>
          <a:bodyPr/>
          <a:lstStyle/>
          <a:p>
            <a:pPr marL="177800" lvl="0" indent="-177800" defTabSz="457200">
              <a:spcBef>
                <a:spcPct val="20000"/>
              </a:spcBef>
              <a:spcAft>
                <a:spcPts val="0"/>
              </a:spcAft>
              <a:buClr>
                <a:srgbClr val="FF0000"/>
              </a:buClr>
              <a:buSzPct val="100000"/>
              <a:buFont typeface="Lucida Grande"/>
              <a:buChar char="&gt;"/>
              <a:defRPr/>
            </a:pPr>
            <a:r>
              <a:rPr lang="fr-FR" sz="1500" b="1" dirty="0">
                <a:solidFill>
                  <a:srgbClr val="F28E65"/>
                </a:solidFill>
              </a:rPr>
              <a:t>le projet de formation </a:t>
            </a:r>
            <a:r>
              <a:rPr lang="fr-FR" sz="1500" b="1" dirty="0" smtClean="0">
                <a:solidFill>
                  <a:srgbClr val="F28E65"/>
                </a:solidFill>
              </a:rPr>
              <a:t>motivé</a:t>
            </a:r>
          </a:p>
          <a:p>
            <a:pPr marL="177800" lvl="0" indent="-177800" defTabSz="457200">
              <a:spcBef>
                <a:spcPct val="20000"/>
              </a:spcBef>
              <a:spcAft>
                <a:spcPts val="0"/>
              </a:spcAft>
              <a:buClr>
                <a:srgbClr val="FF0000"/>
              </a:buClr>
              <a:buSzPct val="100000"/>
              <a:buFont typeface="Lucida Grande"/>
              <a:buChar char="&gt;"/>
              <a:defRPr/>
            </a:pPr>
            <a:endParaRPr lang="fr-FR" sz="800" b="1" dirty="0">
              <a:solidFill>
                <a:srgbClr val="F28E65"/>
              </a:solidFill>
            </a:endParaRPr>
          </a:p>
          <a:p>
            <a:pPr marL="177800" indent="-177800" defTabSz="457200">
              <a:spcBef>
                <a:spcPct val="20000"/>
              </a:spcBef>
              <a:spcAft>
                <a:spcPts val="0"/>
              </a:spcAft>
              <a:buClr>
                <a:srgbClr val="FF0000"/>
              </a:buClr>
              <a:buSzPct val="100000"/>
              <a:buFont typeface="Lucida Grande"/>
              <a:buChar char="&gt;"/>
              <a:defRPr/>
            </a:pPr>
            <a:r>
              <a:rPr lang="fr-FR" sz="1500" b="1" dirty="0">
                <a:solidFill>
                  <a:srgbClr val="F28E65"/>
                </a:solidFill>
              </a:rPr>
              <a:t>les pièces complémentaires </a:t>
            </a:r>
            <a:r>
              <a:rPr lang="fr-FR" sz="1500" dirty="0"/>
              <a:t>demandées par certaines </a:t>
            </a:r>
            <a:r>
              <a:rPr lang="fr-FR" sz="1500" dirty="0" smtClean="0"/>
              <a:t>formations</a:t>
            </a:r>
          </a:p>
          <a:p>
            <a:pPr marL="177800" indent="-177800" defTabSz="457200">
              <a:spcBef>
                <a:spcPct val="20000"/>
              </a:spcBef>
              <a:spcAft>
                <a:spcPts val="0"/>
              </a:spcAft>
              <a:buClr>
                <a:srgbClr val="FF0000"/>
              </a:buClr>
              <a:buSzPct val="100000"/>
              <a:buFont typeface="Lucida Grande"/>
              <a:buChar char="&gt;"/>
              <a:defRPr/>
            </a:pPr>
            <a:endParaRPr lang="fr-FR" sz="800" dirty="0"/>
          </a:p>
          <a:p>
            <a:pPr marL="177800" indent="-177800" defTabSz="457200">
              <a:spcBef>
                <a:spcPct val="20000"/>
              </a:spcBef>
              <a:spcAft>
                <a:spcPts val="0"/>
              </a:spcAft>
              <a:buClr>
                <a:srgbClr val="FF0000"/>
              </a:buClr>
              <a:buSzPct val="100000"/>
              <a:buFont typeface="Lucida Grande"/>
              <a:buChar char="&gt;"/>
              <a:defRPr/>
            </a:pPr>
            <a:r>
              <a:rPr lang="fr-FR" sz="1500" b="1" dirty="0">
                <a:solidFill>
                  <a:srgbClr val="F28E65"/>
                </a:solidFill>
              </a:rPr>
              <a:t>la rubrique « Activités et centres d’intérêt </a:t>
            </a:r>
            <a:r>
              <a:rPr lang="fr-FR" sz="1500" dirty="0"/>
              <a:t>», si elle a été renseignée</a:t>
            </a:r>
            <a:r>
              <a:rPr lang="fr-FR" sz="1500" dirty="0">
                <a:solidFill>
                  <a:srgbClr val="3D566E"/>
                </a:solidFill>
              </a:rPr>
              <a:t> </a:t>
            </a:r>
            <a:endParaRPr lang="fr-FR" sz="1500" dirty="0" smtClean="0">
              <a:solidFill>
                <a:srgbClr val="3D566E"/>
              </a:solidFill>
            </a:endParaRPr>
          </a:p>
          <a:p>
            <a:pPr marL="177800" indent="-177800" defTabSz="457200">
              <a:spcBef>
                <a:spcPct val="20000"/>
              </a:spcBef>
              <a:spcAft>
                <a:spcPts val="0"/>
              </a:spcAft>
              <a:buClr>
                <a:srgbClr val="FF0000"/>
              </a:buClr>
              <a:buSzPct val="100000"/>
              <a:buFont typeface="Lucida Grande"/>
              <a:buChar char="&gt;"/>
              <a:defRPr/>
            </a:pPr>
            <a:endParaRPr lang="fr-FR" sz="800" dirty="0">
              <a:solidFill>
                <a:srgbClr val="3D566E"/>
              </a:solidFill>
            </a:endParaRPr>
          </a:p>
          <a:p>
            <a:pPr marL="177800" indent="-177800" defTabSz="457200">
              <a:spcBef>
                <a:spcPct val="20000"/>
              </a:spcBef>
              <a:spcAft>
                <a:spcPts val="0"/>
              </a:spcAft>
              <a:buClr>
                <a:srgbClr val="FF0000"/>
              </a:buClr>
              <a:buSzPct val="100000"/>
              <a:buFont typeface="Lucida Grande"/>
              <a:buChar char="&gt;"/>
              <a:defRPr/>
            </a:pPr>
            <a:r>
              <a:rPr lang="fr-FR" sz="1500" b="1" dirty="0">
                <a:solidFill>
                  <a:srgbClr val="F28E65"/>
                </a:solidFill>
              </a:rPr>
              <a:t>la fiche Avenir </a:t>
            </a:r>
            <a:r>
              <a:rPr lang="fr-FR" sz="1500" dirty="0"/>
              <a:t>renseignée par le lycée</a:t>
            </a:r>
            <a:r>
              <a:rPr lang="fr-FR" sz="1500" dirty="0">
                <a:solidFill>
                  <a:srgbClr val="3D566E"/>
                </a:solidFill>
              </a:rPr>
              <a:t> </a:t>
            </a:r>
            <a:endParaRPr lang="fr-FR" sz="1500" dirty="0" smtClean="0">
              <a:solidFill>
                <a:srgbClr val="3D566E"/>
              </a:solidFill>
            </a:endParaRPr>
          </a:p>
          <a:p>
            <a:pPr marL="177800" indent="-177800" defTabSz="457200">
              <a:spcBef>
                <a:spcPct val="20000"/>
              </a:spcBef>
              <a:spcAft>
                <a:spcPts val="0"/>
              </a:spcAft>
              <a:buClr>
                <a:srgbClr val="FF0000"/>
              </a:buClr>
              <a:buSzPct val="100000"/>
              <a:buFont typeface="Lucida Grande"/>
              <a:buChar char="&gt;"/>
              <a:defRPr/>
            </a:pPr>
            <a:endParaRPr lang="fr-FR" sz="800" dirty="0">
              <a:solidFill>
                <a:srgbClr val="3D566E"/>
              </a:solidFill>
            </a:endParaRPr>
          </a:p>
          <a:p>
            <a:pPr marL="177800" indent="-177800" defTabSz="457200">
              <a:spcBef>
                <a:spcPct val="20000"/>
              </a:spcBef>
              <a:spcAft>
                <a:spcPts val="0"/>
              </a:spcAft>
              <a:buClr>
                <a:srgbClr val="FF0000"/>
              </a:buClr>
              <a:buSzPct val="100000"/>
              <a:buFont typeface="Lucida Grande"/>
              <a:buChar char="&gt;"/>
              <a:defRPr/>
            </a:pPr>
            <a:r>
              <a:rPr lang="fr-FR" sz="1500" b="1" dirty="0">
                <a:solidFill>
                  <a:srgbClr val="F28E65"/>
                </a:solidFill>
              </a:rPr>
              <a:t>Des </a:t>
            </a:r>
            <a:r>
              <a:rPr lang="fr-FR" sz="1500" b="1" dirty="0" smtClean="0">
                <a:solidFill>
                  <a:srgbClr val="F28E65"/>
                </a:solidFill>
              </a:rPr>
              <a:t>informations sur votre parcours spécifique </a:t>
            </a:r>
            <a:r>
              <a:rPr lang="fr-FR" sz="1500" dirty="0"/>
              <a:t>(sections européennes, internationales ou bi-bac</a:t>
            </a:r>
            <a:r>
              <a:rPr lang="fr-FR" sz="1500" dirty="0" smtClean="0"/>
              <a:t>) ou </a:t>
            </a:r>
            <a:r>
              <a:rPr lang="fr-FR" sz="1500" b="1" dirty="0">
                <a:solidFill>
                  <a:srgbClr val="F28E65"/>
                </a:solidFill>
              </a:rPr>
              <a:t>votre</a:t>
            </a:r>
            <a:r>
              <a:rPr lang="fr-FR" sz="1500" dirty="0" smtClean="0"/>
              <a:t> </a:t>
            </a:r>
            <a:r>
              <a:rPr lang="fr-FR" sz="1500" b="1" dirty="0">
                <a:solidFill>
                  <a:srgbClr val="F28E65"/>
                </a:solidFill>
              </a:rPr>
              <a:t>participation aux cordées de la réussite </a:t>
            </a:r>
            <a:r>
              <a:rPr lang="fr-FR" sz="1500" dirty="0" smtClean="0"/>
              <a:t>(seulement si vous le souhaitez)</a:t>
            </a:r>
            <a:endParaRPr lang="fr-FR" sz="1500" dirty="0"/>
          </a:p>
          <a:p>
            <a:pPr marL="177800" lvl="0" indent="-177800" defTabSz="457200">
              <a:spcBef>
                <a:spcPct val="20000"/>
              </a:spcBef>
              <a:spcAft>
                <a:spcPts val="0"/>
              </a:spcAft>
              <a:buClr>
                <a:srgbClr val="FF0000"/>
              </a:buClr>
              <a:buSzPct val="100000"/>
              <a:buFont typeface="Lucida Grande"/>
              <a:buChar char="&gt;"/>
              <a:defRPr/>
            </a:pPr>
            <a:endParaRPr lang="fr-FR" sz="2000" dirty="0">
              <a:solidFill>
                <a:srgbClr val="3D566E"/>
              </a:solidFill>
              <a:latin typeface="Calibri"/>
            </a:endParaRPr>
          </a:p>
          <a:p>
            <a:endParaRPr lang="fr-FR" dirty="0"/>
          </a:p>
        </p:txBody>
      </p:sp>
      <p:sp>
        <p:nvSpPr>
          <p:cNvPr id="7" name="Espace réservé de la date 6"/>
          <p:cNvSpPr>
            <a:spLocks noGrp="1"/>
          </p:cNvSpPr>
          <p:nvPr>
            <p:ph type="dt" sz="half" idx="10"/>
          </p:nvPr>
        </p:nvSpPr>
        <p:spPr/>
        <p:txBody>
          <a:bodyPr/>
          <a:lstStyle/>
          <a:p>
            <a:pPr algn="r"/>
            <a:fld id="{86A7E527-2B74-4939-A608-D1C0574CE027}" type="datetime1">
              <a:rPr lang="fr-FR" cap="all" smtClean="0"/>
              <a:t>06/01/2022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12</a:t>
            </a:fld>
            <a:endParaRPr lang="fr-FR"/>
          </a:p>
        </p:txBody>
      </p:sp>
      <p:sp>
        <p:nvSpPr>
          <p:cNvPr id="9" name="Espace réservé du texte 5"/>
          <p:cNvSpPr>
            <a:spLocks noGrp="1"/>
          </p:cNvSpPr>
          <p:nvPr>
            <p:ph type="body" sz="quarter" idx="16"/>
          </p:nvPr>
        </p:nvSpPr>
        <p:spPr>
          <a:xfrm>
            <a:off x="4194141" y="1347615"/>
            <a:ext cx="4446000" cy="2760041"/>
          </a:xfrm>
        </p:spPr>
        <p:txBody>
          <a:bodyPr/>
          <a:lstStyle/>
          <a:p>
            <a:pPr marL="177796" indent="-177796" defTabSz="457189">
              <a:spcBef>
                <a:spcPct val="20000"/>
              </a:spcBef>
              <a:spcAft>
                <a:spcPts val="0"/>
              </a:spcAft>
              <a:buClr>
                <a:srgbClr val="FF0000"/>
              </a:buClr>
              <a:buSzPct val="100000"/>
              <a:buFont typeface="Lucida Grande"/>
              <a:buChar char="&gt;"/>
              <a:defRPr/>
            </a:pPr>
            <a:r>
              <a:rPr lang="fr-FR" sz="1600" b="1" dirty="0" smtClean="0">
                <a:solidFill>
                  <a:srgbClr val="F28E65"/>
                </a:solidFill>
              </a:rPr>
              <a:t>Les </a:t>
            </a:r>
            <a:r>
              <a:rPr lang="fr-FR" sz="1600" b="1" dirty="0">
                <a:solidFill>
                  <a:srgbClr val="F28E65"/>
                </a:solidFill>
              </a:rPr>
              <a:t>b</a:t>
            </a:r>
            <a:r>
              <a:rPr lang="fr-FR" sz="1600" b="1" dirty="0" smtClean="0">
                <a:solidFill>
                  <a:srgbClr val="F28E65"/>
                </a:solidFill>
              </a:rPr>
              <a:t>ulletins </a:t>
            </a:r>
            <a:r>
              <a:rPr lang="fr-FR" sz="1600" b="1" dirty="0">
                <a:solidFill>
                  <a:srgbClr val="F28E65"/>
                </a:solidFill>
              </a:rPr>
              <a:t>scolaires et notes du baccalauréat </a:t>
            </a:r>
            <a:r>
              <a:rPr lang="fr-FR" sz="1600" b="1" dirty="0">
                <a:solidFill>
                  <a:srgbClr val="3D566E"/>
                </a:solidFill>
              </a:rPr>
              <a:t>: </a:t>
            </a:r>
          </a:p>
          <a:p>
            <a:pPr lvl="1"/>
            <a:r>
              <a:rPr lang="fr-FR" sz="1600" b="1" dirty="0">
                <a:solidFill>
                  <a:srgbClr val="3D566E"/>
                </a:solidFill>
              </a:rPr>
              <a:t>Année de première </a:t>
            </a:r>
            <a:r>
              <a:rPr lang="fr-FR" sz="1600" dirty="0">
                <a:solidFill>
                  <a:srgbClr val="3D566E"/>
                </a:solidFill>
              </a:rPr>
              <a:t>: bulletins scolaires et les notes des épreuves anticipées de français </a:t>
            </a:r>
            <a:r>
              <a:rPr lang="fr-FR" sz="1400" dirty="0">
                <a:solidFill>
                  <a:srgbClr val="3D566E"/>
                </a:solidFill>
              </a:rPr>
              <a:t>(pour les lycéens généraux et technologiques)</a:t>
            </a:r>
          </a:p>
          <a:p>
            <a:pPr lvl="1"/>
            <a:r>
              <a:rPr lang="fr-FR" sz="1600" b="1" dirty="0">
                <a:solidFill>
                  <a:srgbClr val="3D566E"/>
                </a:solidFill>
              </a:rPr>
              <a:t>Année de terminale </a:t>
            </a:r>
            <a:r>
              <a:rPr lang="fr-FR" sz="1600" dirty="0">
                <a:solidFill>
                  <a:srgbClr val="3D566E"/>
                </a:solidFill>
              </a:rPr>
              <a:t>: bulletins scolaires des 1er et 2e trimestres (ou 1</a:t>
            </a:r>
            <a:r>
              <a:rPr lang="fr-FR" sz="1600" baseline="30000" dirty="0">
                <a:solidFill>
                  <a:srgbClr val="3D566E"/>
                </a:solidFill>
              </a:rPr>
              <a:t>er</a:t>
            </a:r>
            <a:r>
              <a:rPr lang="fr-FR" sz="1600" dirty="0">
                <a:solidFill>
                  <a:srgbClr val="3D566E"/>
                </a:solidFill>
              </a:rPr>
              <a:t> semestre), notes des épreuves finales des deux enseignements de spécialité </a:t>
            </a:r>
            <a:r>
              <a:rPr lang="fr-FR" sz="1400" dirty="0" smtClean="0">
                <a:solidFill>
                  <a:srgbClr val="3D566E"/>
                </a:solidFill>
              </a:rPr>
              <a:t>(</a:t>
            </a:r>
            <a:r>
              <a:rPr lang="fr-FR" sz="1400" dirty="0">
                <a:solidFill>
                  <a:srgbClr val="3D566E"/>
                </a:solidFill>
              </a:rPr>
              <a:t>pour les lycéens généraux et technologiques)</a:t>
            </a:r>
          </a:p>
          <a:p>
            <a:pPr lvl="1"/>
            <a:endParaRPr lang="fr-FR" sz="1600" dirty="0">
              <a:solidFill>
                <a:srgbClr val="3D566E"/>
              </a:solidFill>
            </a:endParaRPr>
          </a:p>
          <a:p>
            <a:pPr defTabSz="457189">
              <a:spcBef>
                <a:spcPct val="20000"/>
              </a:spcBef>
              <a:spcAft>
                <a:spcPts val="0"/>
              </a:spcAft>
              <a:buClr>
                <a:srgbClr val="FF0000"/>
              </a:buClr>
              <a:buSzPct val="100000"/>
              <a:defRPr/>
            </a:pPr>
            <a:endParaRPr lang="fr-FR" dirty="0"/>
          </a:p>
        </p:txBody>
      </p:sp>
      <p:sp>
        <p:nvSpPr>
          <p:cNvPr id="10" name="ZoneTexte 9"/>
          <p:cNvSpPr txBox="1"/>
          <p:nvPr/>
        </p:nvSpPr>
        <p:spPr>
          <a:xfrm>
            <a:off x="4436269" y="4135502"/>
            <a:ext cx="4203872" cy="584775"/>
          </a:xfrm>
          <a:prstGeom prst="rect">
            <a:avLst/>
          </a:prstGeom>
          <a:solidFill>
            <a:srgbClr val="0C5076"/>
          </a:solidFill>
        </p:spPr>
        <p:txBody>
          <a:bodyPr wrap="square" rtlCol="0">
            <a:spAutoFit/>
          </a:bodyPr>
          <a:lstStyle/>
          <a:p>
            <a:pPr lvl="0" algn="ctr"/>
            <a:r>
              <a:rPr lang="fr-FR" sz="1600" b="1" dirty="0" smtClean="0">
                <a:solidFill>
                  <a:schemeClr val="bg1"/>
                </a:solidFill>
              </a:rPr>
              <a:t>Nouveauté 2022 : vos résultats au </a:t>
            </a:r>
            <a:r>
              <a:rPr lang="fr-FR" sz="1600" b="1" dirty="0">
                <a:solidFill>
                  <a:schemeClr val="bg1"/>
                </a:solidFill>
              </a:rPr>
              <a:t>baccalauréat mieux </a:t>
            </a:r>
            <a:r>
              <a:rPr lang="fr-FR" sz="1600" b="1" dirty="0" smtClean="0">
                <a:solidFill>
                  <a:schemeClr val="bg1"/>
                </a:solidFill>
              </a:rPr>
              <a:t>pris en compte </a:t>
            </a:r>
            <a:endParaRPr lang="fr-FR" sz="1600" b="1" dirty="0">
              <a:solidFill>
                <a:schemeClr val="bg1"/>
              </a:solidFill>
            </a:endParaRPr>
          </a:p>
        </p:txBody>
      </p:sp>
      <p:sp>
        <p:nvSpPr>
          <p:cNvPr id="11" name="Rectangle à coins arrondis 10"/>
          <p:cNvSpPr/>
          <p:nvPr/>
        </p:nvSpPr>
        <p:spPr>
          <a:xfrm>
            <a:off x="5872163" y="86105"/>
            <a:ext cx="2892893"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Les éléments transmis aux formations du supérieur</a:t>
            </a:r>
            <a:endParaRPr lang="fr-FR" sz="1400" b="1" dirty="0">
              <a:solidFill>
                <a:schemeClr val="bg1"/>
              </a:solidFill>
            </a:endParaRPr>
          </a:p>
        </p:txBody>
      </p:sp>
    </p:spTree>
    <p:extLst>
      <p:ext uri="{BB962C8B-B14F-4D97-AF65-F5344CB8AC3E}">
        <p14:creationId xmlns:p14="http://schemas.microsoft.com/office/powerpoint/2010/main" val="1898735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1E14F51-A439-4A06-B0B5-C5B7E6D6A3C4}" type="datetime1">
              <a:rPr lang="fr-FR" cap="all" smtClean="0"/>
              <a:t>06/01/2022</a:t>
            </a:fld>
            <a:endParaRPr lang="fr-FR" cap="all"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13</a:t>
            </a:fld>
            <a:endParaRPr lang="fr-FR" dirty="0"/>
          </a:p>
        </p:txBody>
      </p:sp>
      <p:pic>
        <p:nvPicPr>
          <p:cNvPr id="7" name="Image 6"/>
          <p:cNvPicPr>
            <a:picLocks noChangeAspect="1"/>
          </p:cNvPicPr>
          <p:nvPr/>
        </p:nvPicPr>
        <p:blipFill>
          <a:blip r:embed="rId2"/>
          <a:stretch>
            <a:fillRect/>
          </a:stretch>
        </p:blipFill>
        <p:spPr>
          <a:xfrm>
            <a:off x="0" y="-24780"/>
            <a:ext cx="9144000" cy="5143499"/>
          </a:xfrm>
          <a:prstGeom prst="rect">
            <a:avLst/>
          </a:prstGeom>
        </p:spPr>
      </p:pic>
    </p:spTree>
    <p:extLst>
      <p:ext uri="{BB962C8B-B14F-4D97-AF65-F5344CB8AC3E}">
        <p14:creationId xmlns:p14="http://schemas.microsoft.com/office/powerpoint/2010/main" val="1164611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14</a:t>
            </a:fld>
            <a:endParaRPr lang="fr-FR" dirty="0"/>
          </a:p>
        </p:txBody>
      </p:sp>
      <p:sp>
        <p:nvSpPr>
          <p:cNvPr id="7" name="Rectangle à coins arrondis 6"/>
          <p:cNvSpPr/>
          <p:nvPr/>
        </p:nvSpPr>
        <p:spPr>
          <a:xfrm>
            <a:off x="5529263" y="76969"/>
            <a:ext cx="3182005"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5 conseils pour aborder sereinement la procédure</a:t>
            </a:r>
          </a:p>
        </p:txBody>
      </p:sp>
      <p:sp>
        <p:nvSpPr>
          <p:cNvPr id="9" name="Espace réservé du contenu 2"/>
          <p:cNvSpPr>
            <a:spLocks noGrp="1"/>
          </p:cNvSpPr>
          <p:nvPr>
            <p:ph sz="quarter" idx="14"/>
          </p:nvPr>
        </p:nvSpPr>
        <p:spPr>
          <a:xfrm>
            <a:off x="341264" y="915566"/>
            <a:ext cx="8784002" cy="3435886"/>
          </a:xfrm>
        </p:spPr>
        <p:txBody>
          <a:bodyPr/>
          <a:lstStyle/>
          <a:p>
            <a:pPr marL="177800" indent="-177800" defTabSz="457200">
              <a:spcBef>
                <a:spcPct val="20000"/>
              </a:spcBef>
              <a:spcAft>
                <a:spcPts val="0"/>
              </a:spcAft>
              <a:buClr>
                <a:srgbClr val="FF0000"/>
              </a:buClr>
              <a:buSzPct val="100000"/>
              <a:buFont typeface="Lucida Grande"/>
              <a:buChar char="&gt;"/>
            </a:pPr>
            <a:r>
              <a:rPr lang="fr-FR" sz="1400" b="1" dirty="0">
                <a:solidFill>
                  <a:srgbClr val="ED7454"/>
                </a:solidFill>
              </a:rPr>
              <a:t>Prendre connaissance du calendrier </a:t>
            </a:r>
            <a:r>
              <a:rPr lang="fr-FR" sz="1400" b="1" dirty="0" smtClean="0">
                <a:solidFill>
                  <a:srgbClr val="ED7454"/>
                </a:solidFill>
              </a:rPr>
              <a:t>2022,</a:t>
            </a:r>
            <a:r>
              <a:rPr lang="fr-FR" sz="1400" b="1" dirty="0" smtClean="0"/>
              <a:t> </a:t>
            </a:r>
            <a:r>
              <a:rPr lang="fr-FR" sz="1400" b="1" dirty="0"/>
              <a:t>des modalités de fonctionnement de la plateforme </a:t>
            </a:r>
            <a:r>
              <a:rPr lang="fr-FR" sz="1400" b="1" dirty="0" smtClean="0"/>
              <a:t>et </a:t>
            </a:r>
            <a:r>
              <a:rPr lang="fr-FR" sz="1400" b="1" dirty="0"/>
              <a:t>des vidéos tutos pour vous familiariser avec la procédure</a:t>
            </a:r>
          </a:p>
          <a:p>
            <a:pPr marL="177800" lvl="0" indent="-177800" defTabSz="457200">
              <a:spcBef>
                <a:spcPct val="20000"/>
              </a:spcBef>
              <a:spcAft>
                <a:spcPts val="0"/>
              </a:spcAft>
              <a:buClr>
                <a:srgbClr val="FF0000"/>
              </a:buClr>
              <a:buSzPct val="100000"/>
              <a:buFont typeface="Lucida Grande"/>
              <a:buChar char="&gt;"/>
            </a:pPr>
            <a:endParaRPr lang="fr-FR" sz="1200" b="1" dirty="0"/>
          </a:p>
          <a:p>
            <a:pPr marL="177800" indent="-177800" defTabSz="457200">
              <a:spcBef>
                <a:spcPct val="20000"/>
              </a:spcBef>
              <a:spcAft>
                <a:spcPts val="0"/>
              </a:spcAft>
              <a:buClr>
                <a:srgbClr val="FF0000"/>
              </a:buClr>
              <a:buSzPct val="100000"/>
              <a:buFont typeface="Lucida Grande"/>
              <a:buChar char="&gt;"/>
            </a:pPr>
            <a:r>
              <a:rPr lang="fr-FR" sz="1400" b="1" dirty="0" smtClean="0">
                <a:solidFill>
                  <a:srgbClr val="ED7454"/>
                </a:solidFill>
              </a:rPr>
              <a:t>Ne </a:t>
            </a:r>
            <a:r>
              <a:rPr lang="fr-FR" sz="1400" b="1" dirty="0">
                <a:solidFill>
                  <a:srgbClr val="ED7454"/>
                </a:solidFill>
              </a:rPr>
              <a:t>pas attendre la dernière minute </a:t>
            </a:r>
            <a:r>
              <a:rPr lang="fr-FR" sz="1400" b="1" dirty="0"/>
              <a:t>pour </a:t>
            </a:r>
            <a:r>
              <a:rPr lang="fr-FR" sz="1400" b="1" dirty="0" smtClean="0"/>
              <a:t>préparer </a:t>
            </a:r>
            <a:r>
              <a:rPr lang="fr-FR" sz="1400" b="1" dirty="0"/>
              <a:t>son projet </a:t>
            </a:r>
            <a:r>
              <a:rPr lang="fr-FR" sz="1400" b="1" dirty="0" smtClean="0"/>
              <a:t>d’orientation </a:t>
            </a:r>
            <a:r>
              <a:rPr lang="fr-FR" sz="1400" b="1" dirty="0"/>
              <a:t>: explorer le moteur de recherche des </a:t>
            </a:r>
            <a:r>
              <a:rPr lang="fr-FR" sz="1400" b="1" dirty="0" smtClean="0"/>
              <a:t>formations</a:t>
            </a:r>
            <a:r>
              <a:rPr lang="fr-FR" sz="1400" b="1" dirty="0"/>
              <a:t>, consulter les fiches des formations qui vous intéressent</a:t>
            </a:r>
          </a:p>
          <a:p>
            <a:pPr lvl="0" defTabSz="457200">
              <a:spcBef>
                <a:spcPct val="20000"/>
              </a:spcBef>
              <a:spcAft>
                <a:spcPts val="0"/>
              </a:spcAft>
              <a:buClr>
                <a:srgbClr val="FF0000"/>
              </a:buClr>
              <a:buSzPct val="100000"/>
            </a:pPr>
            <a:endParaRPr lang="fr-FR" sz="1200" b="1" dirty="0"/>
          </a:p>
          <a:p>
            <a:pPr marL="177800" indent="-177800" defTabSz="457200">
              <a:spcBef>
                <a:spcPct val="20000"/>
              </a:spcBef>
              <a:spcAft>
                <a:spcPts val="0"/>
              </a:spcAft>
              <a:buClr>
                <a:srgbClr val="FF0000"/>
              </a:buClr>
              <a:buSzPct val="100000"/>
              <a:buFont typeface="Lucida Grande"/>
              <a:buChar char="&gt;"/>
            </a:pPr>
            <a:r>
              <a:rPr lang="fr-FR" sz="1400" b="1" dirty="0">
                <a:solidFill>
                  <a:srgbClr val="ED7454"/>
                </a:solidFill>
              </a:rPr>
              <a:t>Echanger</a:t>
            </a:r>
            <a:r>
              <a:rPr lang="fr-FR" sz="1400" b="1" dirty="0"/>
              <a:t> au sein de </a:t>
            </a:r>
            <a:r>
              <a:rPr lang="fr-FR" sz="1400" b="1" dirty="0" smtClean="0"/>
              <a:t>votre </a:t>
            </a:r>
            <a:r>
              <a:rPr lang="fr-FR" sz="1400" b="1" dirty="0"/>
              <a:t>lycée et </a:t>
            </a:r>
            <a:r>
              <a:rPr lang="fr-FR" sz="1400" b="1" dirty="0" smtClean="0"/>
              <a:t>profiter des opportunités de rencontres avec les enseignants et responsables du supérieur : salons d’orientation, Lives Parcoursup, journées </a:t>
            </a:r>
            <a:r>
              <a:rPr lang="fr-FR" sz="1400" b="1" dirty="0"/>
              <a:t>portes </a:t>
            </a:r>
            <a:r>
              <a:rPr lang="fr-FR" sz="1400" b="1" dirty="0" smtClean="0"/>
              <a:t>ouvertes</a:t>
            </a:r>
          </a:p>
          <a:p>
            <a:pPr marL="177800" indent="-177800" defTabSz="457200">
              <a:spcBef>
                <a:spcPct val="20000"/>
              </a:spcBef>
              <a:spcAft>
                <a:spcPts val="0"/>
              </a:spcAft>
              <a:buClr>
                <a:srgbClr val="FF0000"/>
              </a:buClr>
              <a:buSzPct val="100000"/>
              <a:buFont typeface="Lucida Grande"/>
              <a:buChar char="&gt;"/>
            </a:pPr>
            <a:endParaRPr lang="fr-FR" sz="1200" b="1" dirty="0">
              <a:solidFill>
                <a:srgbClr val="ED7454"/>
              </a:solidFill>
            </a:endParaRPr>
          </a:p>
          <a:p>
            <a:pPr marL="177800" indent="-177800" defTabSz="457200">
              <a:spcBef>
                <a:spcPct val="20000"/>
              </a:spcBef>
              <a:spcAft>
                <a:spcPts val="0"/>
              </a:spcAft>
              <a:buClr>
                <a:srgbClr val="FF0000"/>
              </a:buClr>
              <a:buSzPct val="100000"/>
              <a:buFont typeface="Lucida Grande"/>
              <a:buChar char="&gt;"/>
            </a:pPr>
            <a:r>
              <a:rPr lang="fr-FR" sz="1400" b="1" dirty="0" smtClean="0">
                <a:solidFill>
                  <a:srgbClr val="ED7454"/>
                </a:solidFill>
              </a:rPr>
              <a:t>Préparer les éléments pour </a:t>
            </a:r>
            <a:r>
              <a:rPr lang="fr-FR" sz="1400" b="1" dirty="0">
                <a:solidFill>
                  <a:srgbClr val="ED7454"/>
                </a:solidFill>
              </a:rPr>
              <a:t>créer votre dossier Parcoursup à compter du 20 janvier </a:t>
            </a:r>
            <a:r>
              <a:rPr lang="fr-FR" sz="1400" b="1" dirty="0"/>
              <a:t>et veiller à renseigner les coordonnées de vos représentants légaux pour qu’ils puissent suivre </a:t>
            </a:r>
            <a:r>
              <a:rPr lang="fr-FR" sz="1400" b="1" dirty="0" smtClean="0"/>
              <a:t>votre </a:t>
            </a:r>
            <a:r>
              <a:rPr lang="fr-FR" sz="1400" b="1" dirty="0"/>
              <a:t>dossier</a:t>
            </a:r>
          </a:p>
          <a:p>
            <a:pPr defTabSz="457200">
              <a:spcBef>
                <a:spcPct val="20000"/>
              </a:spcBef>
              <a:spcAft>
                <a:spcPts val="0"/>
              </a:spcAft>
              <a:buClr>
                <a:srgbClr val="FF0000"/>
              </a:buClr>
              <a:buSzPct val="100000"/>
            </a:pPr>
            <a:endParaRPr lang="fr-FR" sz="1200" dirty="0">
              <a:solidFill>
                <a:srgbClr val="3D566E"/>
              </a:solidFill>
              <a:cs typeface="Arial"/>
            </a:endParaRPr>
          </a:p>
          <a:p>
            <a:pPr marL="177800" indent="-177800" defTabSz="457200">
              <a:spcBef>
                <a:spcPct val="20000"/>
              </a:spcBef>
              <a:spcAft>
                <a:spcPts val="0"/>
              </a:spcAft>
              <a:buClr>
                <a:srgbClr val="FF0000"/>
              </a:buClr>
              <a:buSzPct val="100000"/>
              <a:buFont typeface="Lucida Grande"/>
              <a:buChar char="&gt;"/>
            </a:pPr>
            <a:r>
              <a:rPr lang="fr-FR" sz="1400" b="1" dirty="0" smtClean="0">
                <a:solidFill>
                  <a:srgbClr val="ED7454"/>
                </a:solidFill>
              </a:rPr>
              <a:t>Faites les vœux pour des formations qui vous intéressent, pensez à diversifier vos vœux </a:t>
            </a:r>
            <a:r>
              <a:rPr lang="fr-FR" sz="1400" b="1" dirty="0"/>
              <a:t>en consultant les informations disponibles sur Parcoursup.fr </a:t>
            </a:r>
            <a:r>
              <a:rPr lang="fr-FR" sz="1400" b="1" dirty="0" smtClean="0">
                <a:solidFill>
                  <a:srgbClr val="ED7454"/>
                </a:solidFill>
              </a:rPr>
              <a:t>et évitez de ne formuler qu’un seul vœu</a:t>
            </a:r>
          </a:p>
          <a:p>
            <a:pPr marL="179388" defTabSz="457200">
              <a:spcBef>
                <a:spcPct val="20000"/>
              </a:spcBef>
              <a:spcAft>
                <a:spcPts val="0"/>
              </a:spcAft>
              <a:buClr>
                <a:srgbClr val="FF0000"/>
              </a:buClr>
              <a:buSzPct val="100000"/>
            </a:pPr>
            <a:endParaRPr lang="fr-FR" sz="1400" dirty="0">
              <a:solidFill>
                <a:srgbClr val="3D566E"/>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Tree>
    <p:extLst>
      <p:ext uri="{BB962C8B-B14F-4D97-AF65-F5344CB8AC3E}">
        <p14:creationId xmlns:p14="http://schemas.microsoft.com/office/powerpoint/2010/main" val="1625524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4"/>
          </p:nvPr>
        </p:nvSpPr>
        <p:spPr>
          <a:xfrm>
            <a:off x="342336" y="978694"/>
            <a:ext cx="8424000" cy="3550444"/>
          </a:xfrm>
        </p:spPr>
        <p:txBody>
          <a:bodyPr/>
          <a:lstStyle/>
          <a:p>
            <a:pPr marL="177800" lvl="0" indent="-177800" defTabSz="457200">
              <a:spcBef>
                <a:spcPct val="20000"/>
              </a:spcBef>
              <a:spcAft>
                <a:spcPts val="0"/>
              </a:spcAft>
              <a:buClr>
                <a:srgbClr val="FF0000"/>
              </a:buClr>
              <a:buSzPct val="100000"/>
              <a:buFont typeface="Lucida Grande"/>
              <a:buChar char="&gt;"/>
            </a:pPr>
            <a:r>
              <a:rPr lang="fr-FR" sz="1500" b="1" dirty="0">
                <a:solidFill>
                  <a:srgbClr val="F28E65"/>
                </a:solidFill>
              </a:rPr>
              <a:t> Le numéro </a:t>
            </a:r>
            <a:r>
              <a:rPr lang="fr-FR" sz="1500" b="1" dirty="0" smtClean="0">
                <a:solidFill>
                  <a:srgbClr val="F28E65"/>
                </a:solidFill>
              </a:rPr>
              <a:t>vert (à partir du 20 janvier)</a:t>
            </a:r>
            <a:r>
              <a:rPr lang="fr-FR" sz="1500" dirty="0" smtClean="0">
                <a:solidFill>
                  <a:srgbClr val="3D566E"/>
                </a:solidFill>
              </a:rPr>
              <a:t> </a:t>
            </a:r>
            <a:r>
              <a:rPr lang="fr-FR" sz="1500" dirty="0">
                <a:solidFill>
                  <a:srgbClr val="3D566E"/>
                </a:solidFill>
              </a:rPr>
              <a:t>: </a:t>
            </a:r>
            <a:r>
              <a:rPr lang="fr-FR" sz="1500" b="1" dirty="0"/>
              <a:t>0 800 400 070 </a:t>
            </a:r>
            <a:r>
              <a:rPr lang="fr-FR" sz="1500" dirty="0"/>
              <a:t>(Numéros spécifiques pour l’Outre-mer </a:t>
            </a:r>
            <a:r>
              <a:rPr lang="fr-FR" sz="1500" dirty="0" smtClean="0"/>
              <a:t>indiqués sur Parcoursup.fr)</a:t>
            </a:r>
            <a:endParaRPr lang="fr-FR" sz="1500" dirty="0"/>
          </a:p>
          <a:p>
            <a:pPr marL="177800" lvl="0" indent="-177800" defTabSz="457200">
              <a:spcBef>
                <a:spcPct val="20000"/>
              </a:spcBef>
              <a:spcAft>
                <a:spcPts val="0"/>
              </a:spcAft>
              <a:buClr>
                <a:srgbClr val="FF0000"/>
              </a:buClr>
              <a:buSzPct val="100000"/>
              <a:buFont typeface="Lucida Grande"/>
              <a:buChar char="&gt;"/>
            </a:pPr>
            <a:endParaRPr lang="fr-FR" sz="5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500" dirty="0">
                <a:solidFill>
                  <a:srgbClr val="3D566E"/>
                </a:solidFill>
              </a:rPr>
              <a:t> </a:t>
            </a:r>
            <a:r>
              <a:rPr lang="fr-FR" sz="1500" b="1" dirty="0">
                <a:solidFill>
                  <a:srgbClr val="F28E65"/>
                </a:solidFill>
              </a:rPr>
              <a:t>La messagerie contact </a:t>
            </a:r>
            <a:r>
              <a:rPr lang="fr-FR" sz="1500" dirty="0"/>
              <a:t>depuis le dossier candidat</a:t>
            </a:r>
          </a:p>
          <a:p>
            <a:pPr lvl="0" defTabSz="457200">
              <a:spcBef>
                <a:spcPct val="20000"/>
              </a:spcBef>
              <a:spcAft>
                <a:spcPts val="0"/>
              </a:spcAft>
              <a:buClr>
                <a:srgbClr val="FF0000"/>
              </a:buClr>
              <a:buSzPct val="100000"/>
            </a:pPr>
            <a:endParaRPr lang="fr-FR" sz="5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500" b="1" dirty="0">
                <a:solidFill>
                  <a:srgbClr val="F28E65"/>
                </a:solidFill>
              </a:rPr>
              <a:t> Les réseaux sociaux pour </a:t>
            </a:r>
            <a:r>
              <a:rPr lang="fr-FR" sz="1500" b="1" dirty="0" smtClean="0">
                <a:solidFill>
                  <a:srgbClr val="F28E65"/>
                </a:solidFill>
              </a:rPr>
              <a:t>suivre l’actualité de Parcoursup et recevoir des conseils </a:t>
            </a:r>
            <a:r>
              <a:rPr lang="fr-FR" sz="1800" b="1" dirty="0" smtClean="0">
                <a:solidFill>
                  <a:srgbClr val="F28E65"/>
                </a:solidFill>
              </a:rPr>
              <a:t>: </a:t>
            </a:r>
            <a:endParaRPr lang="fr-FR" sz="1800" b="1" dirty="0">
              <a:solidFill>
                <a:srgbClr val="F28E65"/>
              </a:solidFill>
            </a:endParaRPr>
          </a:p>
          <a:p>
            <a:pPr lvl="0" defTabSz="457200">
              <a:spcBef>
                <a:spcPct val="20000"/>
              </a:spcBef>
              <a:spcAft>
                <a:spcPts val="0"/>
              </a:spcAft>
              <a:buClr>
                <a:srgbClr val="FF0000"/>
              </a:buClr>
              <a:buSzPct val="100000"/>
            </a:pPr>
            <a:r>
              <a:rPr lang="fr-FR" sz="1800" b="1" dirty="0">
                <a:solidFill>
                  <a:srgbClr val="F28E65"/>
                </a:solidFill>
              </a:rPr>
              <a:t>	</a:t>
            </a:r>
            <a:endParaRPr lang="fr-FR" dirty="0"/>
          </a:p>
        </p:txBody>
      </p:sp>
      <p:sp>
        <p:nvSpPr>
          <p:cNvPr id="5" name="Espace réservé de la date 4"/>
          <p:cNvSpPr>
            <a:spLocks noGrp="1"/>
          </p:cNvSpPr>
          <p:nvPr>
            <p:ph type="dt" sz="half" idx="10"/>
          </p:nvPr>
        </p:nvSpPr>
        <p:spPr/>
        <p:txBody>
          <a:bodyPr/>
          <a:lstStyle/>
          <a:p>
            <a:pPr algn="r"/>
            <a:fld id="{D2B045C5-5FD0-48C2-A602-537AE315250F}" type="datetime1">
              <a:rPr lang="fr-FR" cap="all" smtClean="0"/>
              <a:t>06/01/2022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15</a:t>
            </a:fld>
            <a:endParaRPr lang="fr-FR"/>
          </a:p>
        </p:txBody>
      </p:sp>
      <p:pic>
        <p:nvPicPr>
          <p:cNvPr id="11" name="Image 10"/>
          <p:cNvPicPr>
            <a:picLocks noChangeAspect="1"/>
          </p:cNvPicPr>
          <p:nvPr/>
        </p:nvPicPr>
        <p:blipFill>
          <a:blip r:embed="rId2"/>
          <a:stretch>
            <a:fillRect/>
          </a:stretch>
        </p:blipFill>
        <p:spPr>
          <a:xfrm>
            <a:off x="1497573" y="2328863"/>
            <a:ext cx="6148852" cy="2357437"/>
          </a:xfrm>
          <a:prstGeom prst="rect">
            <a:avLst/>
          </a:prstGeom>
        </p:spPr>
      </p:pic>
      <p:sp>
        <p:nvSpPr>
          <p:cNvPr id="12" name="Rectangle à coins arrondis 11"/>
          <p:cNvSpPr/>
          <p:nvPr/>
        </p:nvSpPr>
        <p:spPr>
          <a:xfrm>
            <a:off x="3514725" y="86105"/>
            <a:ext cx="5250331"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Des services pour vous informer et répondre à vos questions tout au long de la procédure</a:t>
            </a:r>
            <a:endParaRPr lang="fr-FR" b="1" dirty="0">
              <a:solidFill>
                <a:schemeClr val="bg1"/>
              </a:solidFill>
            </a:endParaRPr>
          </a:p>
        </p:txBody>
      </p:sp>
    </p:spTree>
    <p:extLst>
      <p:ext uri="{BB962C8B-B14F-4D97-AF65-F5344CB8AC3E}">
        <p14:creationId xmlns:p14="http://schemas.microsoft.com/office/powerpoint/2010/main" val="1737828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100" dirty="0" smtClean="0"/>
              <a:t>Les engagements de Parcoursup au service de votre projet </a:t>
            </a:r>
            <a:r>
              <a:rPr lang="fr-FR" sz="1800" dirty="0" smtClean="0"/>
              <a:t>(1)</a:t>
            </a:r>
            <a:endParaRPr lang="fr-FR" sz="1800" dirty="0"/>
          </a:p>
        </p:txBody>
      </p:sp>
      <p:sp>
        <p:nvSpPr>
          <p:cNvPr id="3" name="Espace réservé du contenu 2"/>
          <p:cNvSpPr>
            <a:spLocks noGrp="1"/>
          </p:cNvSpPr>
          <p:nvPr>
            <p:ph sz="quarter" idx="14"/>
          </p:nvPr>
        </p:nvSpPr>
        <p:spPr>
          <a:xfrm>
            <a:off x="323528" y="1440120"/>
            <a:ext cx="8784002" cy="3435886"/>
          </a:xfrm>
        </p:spPr>
        <p:txBody>
          <a:bodyPr/>
          <a:lstStyle/>
          <a:p>
            <a:pPr marL="177800" indent="-177800" defTabSz="457200">
              <a:spcBef>
                <a:spcPct val="20000"/>
              </a:spcBef>
              <a:spcAft>
                <a:spcPts val="0"/>
              </a:spcAft>
              <a:buClr>
                <a:srgbClr val="FF0000"/>
              </a:buClr>
              <a:buSzPct val="100000"/>
              <a:buFont typeface="Lucida Grande"/>
              <a:buChar char="&gt;"/>
            </a:pPr>
            <a:r>
              <a:rPr lang="fr-FR" sz="1300" b="1" dirty="0" smtClean="0">
                <a:solidFill>
                  <a:srgbClr val="ED7454"/>
                </a:solidFill>
              </a:rPr>
              <a:t>L’exhaustivité : Parcoursup vous permet de découvrir toutes </a:t>
            </a:r>
            <a:r>
              <a:rPr lang="fr-FR" sz="1300" b="1" dirty="0">
                <a:solidFill>
                  <a:srgbClr val="ED7454"/>
                </a:solidFill>
              </a:rPr>
              <a:t>les formations </a:t>
            </a:r>
            <a:r>
              <a:rPr lang="fr-FR" sz="1300" b="1" dirty="0" smtClean="0">
                <a:solidFill>
                  <a:srgbClr val="ED7454"/>
                </a:solidFill>
              </a:rPr>
              <a:t>supérieures, </a:t>
            </a:r>
            <a:r>
              <a:rPr lang="fr-FR" sz="1300" b="1" dirty="0">
                <a:solidFill>
                  <a:srgbClr val="ED7454"/>
                </a:solidFill>
              </a:rPr>
              <a:t>y compris en </a:t>
            </a:r>
            <a:r>
              <a:rPr lang="fr-FR" sz="1300" b="1" dirty="0" smtClean="0">
                <a:solidFill>
                  <a:srgbClr val="ED7454"/>
                </a:solidFill>
              </a:rPr>
              <a:t>apprentissage qui sont </a:t>
            </a:r>
            <a:r>
              <a:rPr lang="fr-FR" sz="1300" b="1" dirty="0">
                <a:solidFill>
                  <a:srgbClr val="ED7454"/>
                </a:solidFill>
              </a:rPr>
              <a:t>reconnues par </a:t>
            </a:r>
            <a:r>
              <a:rPr lang="fr-FR" sz="1300" b="1" dirty="0" smtClean="0">
                <a:solidFill>
                  <a:srgbClr val="ED7454"/>
                </a:solidFill>
              </a:rPr>
              <a:t>l’Etat, c’est-à-dire contrôlées. Plus de 19 500 formations référencées</a:t>
            </a:r>
          </a:p>
          <a:p>
            <a:pPr marL="179388" defTabSz="457200">
              <a:spcBef>
                <a:spcPts val="600"/>
              </a:spcBef>
              <a:spcAft>
                <a:spcPts val="0"/>
              </a:spcAft>
              <a:buClr>
                <a:srgbClr val="FF0000"/>
              </a:buClr>
              <a:buSzPct val="100000"/>
            </a:pPr>
            <a:r>
              <a:rPr lang="fr-FR" sz="1300" b="1" dirty="0" smtClean="0"/>
              <a:t>Chaque formation est présentée sous la forme d’une fiche synthétique qui regroupe des informations claires et détaillées. </a:t>
            </a:r>
          </a:p>
          <a:p>
            <a:pPr marL="179388" defTabSz="457200">
              <a:spcBef>
                <a:spcPts val="600"/>
              </a:spcBef>
              <a:spcAft>
                <a:spcPts val="0"/>
              </a:spcAft>
              <a:buClr>
                <a:srgbClr val="FF0000"/>
              </a:buClr>
              <a:buSzPct val="100000"/>
            </a:pPr>
            <a:r>
              <a:rPr lang="fr-FR" sz="1300" b="1" u="sng" dirty="0" smtClean="0"/>
              <a:t>Notre objectif</a:t>
            </a:r>
            <a:r>
              <a:rPr lang="fr-FR" sz="1300" b="1" dirty="0" smtClean="0"/>
              <a:t> : vous aider à découvrir des formations, à comparer, à vous repérer et à faire vos choix</a:t>
            </a:r>
          </a:p>
          <a:p>
            <a:pPr marL="177800" indent="-177800" defTabSz="457200">
              <a:spcBef>
                <a:spcPct val="20000"/>
              </a:spcBef>
              <a:spcAft>
                <a:spcPts val="0"/>
              </a:spcAft>
              <a:buClr>
                <a:srgbClr val="FF0000"/>
              </a:buClr>
              <a:buSzPct val="100000"/>
              <a:buFont typeface="Lucida Grande"/>
              <a:buChar char="&gt;"/>
            </a:pPr>
            <a:endParaRPr lang="fr-FR" sz="1000" b="1" dirty="0"/>
          </a:p>
          <a:p>
            <a:pPr marL="177800" indent="-177800" defTabSz="457200">
              <a:spcBef>
                <a:spcPct val="20000"/>
              </a:spcBef>
              <a:spcAft>
                <a:spcPts val="0"/>
              </a:spcAft>
              <a:buClr>
                <a:srgbClr val="FF0000"/>
              </a:buClr>
              <a:buSzPct val="100000"/>
              <a:buFont typeface="Lucida Grande"/>
              <a:buChar char="&gt;"/>
            </a:pPr>
            <a:r>
              <a:rPr lang="fr-FR" sz="1300" b="1" dirty="0" smtClean="0">
                <a:solidFill>
                  <a:srgbClr val="ED7454"/>
                </a:solidFill>
              </a:rPr>
              <a:t>La simplicité : Parcoursup simplifie vos démarches pour vous permettre de vous concentrer sur votre projet </a:t>
            </a:r>
          </a:p>
          <a:p>
            <a:pPr marL="179388" defTabSz="457200">
              <a:spcBef>
                <a:spcPct val="20000"/>
              </a:spcBef>
              <a:spcAft>
                <a:spcPts val="0"/>
              </a:spcAft>
              <a:buClr>
                <a:srgbClr val="FF0000"/>
              </a:buClr>
              <a:buSzPct val="100000"/>
            </a:pPr>
            <a:r>
              <a:rPr lang="fr-FR" sz="1300" b="1" dirty="0" smtClean="0"/>
              <a:t>Parcoursup</a:t>
            </a:r>
            <a:r>
              <a:rPr lang="fr-FR" sz="1300" b="1" dirty="0"/>
              <a:t>, </a:t>
            </a:r>
            <a:r>
              <a:rPr lang="fr-FR" sz="1300" b="1" dirty="0" smtClean="0"/>
              <a:t>c’est une procédure dématérialisée, </a:t>
            </a:r>
            <a:r>
              <a:rPr lang="fr-FR" sz="1300" b="1" dirty="0"/>
              <a:t>1 </a:t>
            </a:r>
            <a:r>
              <a:rPr lang="fr-FR" sz="1300" b="1" dirty="0" smtClean="0"/>
              <a:t>calendrier unique et lisible, </a:t>
            </a:r>
            <a:r>
              <a:rPr lang="fr-FR" sz="1300" b="1" dirty="0"/>
              <a:t>1 seul dossier </a:t>
            </a:r>
            <a:r>
              <a:rPr lang="fr-FR" sz="1300" b="1" dirty="0" smtClean="0"/>
              <a:t>à constituer</a:t>
            </a:r>
            <a:endParaRPr lang="fr-FR" sz="1300" b="1" dirty="0"/>
          </a:p>
          <a:p>
            <a:pPr lvl="0" defTabSz="457200">
              <a:spcBef>
                <a:spcPct val="20000"/>
              </a:spcBef>
              <a:spcAft>
                <a:spcPts val="0"/>
              </a:spcAft>
              <a:buClr>
                <a:srgbClr val="FF0000"/>
              </a:buClr>
              <a:buSzPct val="100000"/>
            </a:pPr>
            <a:endParaRPr lang="fr-FR" sz="1000" b="1" dirty="0"/>
          </a:p>
          <a:p>
            <a:pPr marL="177800" indent="-177800" defTabSz="457200">
              <a:spcBef>
                <a:spcPct val="20000"/>
              </a:spcBef>
              <a:spcAft>
                <a:spcPts val="0"/>
              </a:spcAft>
              <a:buClr>
                <a:srgbClr val="FF0000"/>
              </a:buClr>
              <a:buSzPct val="100000"/>
              <a:buFont typeface="Lucida Grande"/>
              <a:buChar char="&gt;"/>
            </a:pPr>
            <a:r>
              <a:rPr lang="fr-FR" sz="1300" b="1" dirty="0" smtClean="0">
                <a:solidFill>
                  <a:srgbClr val="ED7454"/>
                </a:solidFill>
              </a:rPr>
              <a:t>La liberté de choix : </a:t>
            </a:r>
            <a:r>
              <a:rPr lang="fr-FR" sz="1300" b="1" dirty="0">
                <a:solidFill>
                  <a:srgbClr val="ED7454"/>
                </a:solidFill>
              </a:rPr>
              <a:t>Parcoursup vous </a:t>
            </a:r>
            <a:r>
              <a:rPr lang="fr-FR" sz="1300" b="1" dirty="0" smtClean="0">
                <a:solidFill>
                  <a:srgbClr val="ED7454"/>
                </a:solidFill>
              </a:rPr>
              <a:t>permet de choisir les formations qui vous intéressent</a:t>
            </a:r>
            <a:endParaRPr lang="fr-FR" sz="1300" b="1" dirty="0" smtClean="0"/>
          </a:p>
          <a:p>
            <a:pPr marL="179388" defTabSz="457200">
              <a:spcBef>
                <a:spcPct val="20000"/>
              </a:spcBef>
              <a:spcAft>
                <a:spcPts val="0"/>
              </a:spcAft>
              <a:buClr>
                <a:srgbClr val="FF0000"/>
              </a:buClr>
              <a:buSzPct val="100000"/>
            </a:pPr>
            <a:r>
              <a:rPr lang="fr-FR" sz="1300" b="1" dirty="0"/>
              <a:t>Vous formulez vos vœux sans </a:t>
            </a:r>
            <a:r>
              <a:rPr lang="fr-FR" sz="1300" b="1" dirty="0" smtClean="0"/>
              <a:t>avoir à les hiérarchiser</a:t>
            </a:r>
            <a:endParaRPr lang="fr-FR" sz="1300" b="1" dirty="0"/>
          </a:p>
          <a:p>
            <a:pPr marL="179388" defTabSz="457200">
              <a:spcBef>
                <a:spcPct val="20000"/>
              </a:spcBef>
              <a:spcAft>
                <a:spcPts val="0"/>
              </a:spcAft>
              <a:buClr>
                <a:srgbClr val="FF0000"/>
              </a:buClr>
              <a:buSzPct val="100000"/>
            </a:pPr>
            <a:r>
              <a:rPr lang="fr-FR" sz="1300" b="1" dirty="0"/>
              <a:t>Vous choisissez en fonction des propositions </a:t>
            </a:r>
            <a:r>
              <a:rPr lang="fr-FR" sz="1300" b="1" dirty="0" smtClean="0"/>
              <a:t>d’admission que vous recevez, à partir du 2 juin 2022</a:t>
            </a:r>
            <a:endParaRPr lang="fr-FR" sz="1300" b="1" dirty="0"/>
          </a:p>
          <a:p>
            <a:pPr marL="179388" defTabSz="457200">
              <a:spcBef>
                <a:spcPct val="20000"/>
              </a:spcBef>
              <a:spcAft>
                <a:spcPts val="0"/>
              </a:spcAft>
              <a:buClr>
                <a:srgbClr val="FF0000"/>
              </a:buClr>
              <a:buSzPct val="100000"/>
            </a:pPr>
            <a:r>
              <a:rPr lang="fr-FR" sz="1300" b="1" u="sng" dirty="0" smtClean="0"/>
              <a:t>Ce n’est pas Parcoursup qui choisit votre affectation : les responsables des formations examinent votre dossier, font des propositions auxquelles vous répondez.</a:t>
            </a:r>
            <a:r>
              <a:rPr lang="fr-FR" sz="1300" b="1" dirty="0" smtClean="0">
                <a:solidFill>
                  <a:srgbClr val="ED7454"/>
                </a:solidFill>
              </a:rPr>
              <a:t> Le </a:t>
            </a:r>
            <a:r>
              <a:rPr lang="fr-FR" sz="1300" b="1" dirty="0">
                <a:solidFill>
                  <a:srgbClr val="ED7454"/>
                </a:solidFill>
              </a:rPr>
              <a:t>dernier mot </a:t>
            </a:r>
            <a:r>
              <a:rPr lang="fr-FR" sz="1300" b="1" dirty="0" smtClean="0">
                <a:solidFill>
                  <a:srgbClr val="ED7454"/>
                </a:solidFill>
              </a:rPr>
              <a:t>appartient toujours au </a:t>
            </a:r>
            <a:r>
              <a:rPr lang="fr-FR" sz="1300" b="1" dirty="0">
                <a:solidFill>
                  <a:srgbClr val="ED7454"/>
                </a:solidFill>
              </a:rPr>
              <a:t>candidat</a:t>
            </a:r>
          </a:p>
          <a:p>
            <a:pPr marL="177800" indent="-177800" defTabSz="457200">
              <a:spcBef>
                <a:spcPct val="20000"/>
              </a:spcBef>
              <a:spcAft>
                <a:spcPts val="0"/>
              </a:spcAft>
              <a:buClr>
                <a:srgbClr val="FF0000"/>
              </a:buClr>
              <a:buSzPct val="100000"/>
              <a:buFont typeface="Lucida Grande"/>
              <a:buChar char="&gt;"/>
            </a:pPr>
            <a:endParaRPr lang="fr-FR" sz="1100" b="1" dirty="0">
              <a:solidFill>
                <a:srgbClr val="ED7454"/>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a:t>
            </a:fld>
            <a:endParaRPr lang="fr-FR" dirty="0"/>
          </a:p>
        </p:txBody>
      </p:sp>
      <p:sp>
        <p:nvSpPr>
          <p:cNvPr id="7" name="Rectangle à coins arrondis 6"/>
          <p:cNvSpPr/>
          <p:nvPr/>
        </p:nvSpPr>
        <p:spPr>
          <a:xfrm>
            <a:off x="6586539" y="76969"/>
            <a:ext cx="212473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Nos 6 engagements </a:t>
            </a:r>
            <a:endParaRPr lang="fr-FR" sz="1400" b="1" dirty="0">
              <a:solidFill>
                <a:schemeClr val="bg1"/>
              </a:solidFill>
            </a:endParaRPr>
          </a:p>
        </p:txBody>
      </p:sp>
    </p:spTree>
    <p:extLst>
      <p:ext uri="{BB962C8B-B14F-4D97-AF65-F5344CB8AC3E}">
        <p14:creationId xmlns:p14="http://schemas.microsoft.com/office/powerpoint/2010/main" val="2542471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100" dirty="0" smtClean="0"/>
              <a:t>Les engagements de Parcoursup au service de votre projet </a:t>
            </a:r>
            <a:r>
              <a:rPr lang="fr-FR" sz="1800" dirty="0" smtClean="0"/>
              <a:t>(2)</a:t>
            </a:r>
            <a:endParaRPr lang="fr-FR" sz="1800" dirty="0"/>
          </a:p>
        </p:txBody>
      </p:sp>
      <p:sp>
        <p:nvSpPr>
          <p:cNvPr id="3" name="Espace réservé du contenu 2"/>
          <p:cNvSpPr>
            <a:spLocks noGrp="1"/>
          </p:cNvSpPr>
          <p:nvPr>
            <p:ph sz="quarter" idx="14"/>
          </p:nvPr>
        </p:nvSpPr>
        <p:spPr>
          <a:xfrm>
            <a:off x="323528" y="1440120"/>
            <a:ext cx="8784002" cy="3435886"/>
          </a:xfrm>
        </p:spPr>
        <p:txBody>
          <a:bodyPr/>
          <a:lstStyle/>
          <a:p>
            <a:pPr marL="177800" indent="-177800" defTabSz="457200">
              <a:spcBef>
                <a:spcPct val="20000"/>
              </a:spcBef>
              <a:spcAft>
                <a:spcPts val="0"/>
              </a:spcAft>
              <a:buClr>
                <a:srgbClr val="FF0000"/>
              </a:buClr>
              <a:buSzPct val="100000"/>
              <a:buFont typeface="Lucida Grande"/>
              <a:buChar char="&gt;"/>
            </a:pPr>
            <a:r>
              <a:rPr lang="fr-FR" sz="1300" b="1" dirty="0" smtClean="0">
                <a:solidFill>
                  <a:srgbClr val="ED7454"/>
                </a:solidFill>
              </a:rPr>
              <a:t>La transparence, parce que c’est utile pour vous permettre d’affiner votre projet et d’estimer vos chances</a:t>
            </a:r>
          </a:p>
          <a:p>
            <a:pPr marL="179388" defTabSz="457200">
              <a:spcBef>
                <a:spcPct val="20000"/>
              </a:spcBef>
              <a:spcAft>
                <a:spcPts val="0"/>
              </a:spcAft>
              <a:buClr>
                <a:srgbClr val="FF0000"/>
              </a:buClr>
              <a:buSzPct val="100000"/>
            </a:pPr>
            <a:r>
              <a:rPr lang="fr-FR" sz="1300" b="1" dirty="0" smtClean="0"/>
              <a:t>Toutes les formations publient sur Parcoursup leurs critères d’examen, c’est-à-dire ce que les enseignants réunis en commission d’examen des vœux  prendront en compte pour examiner </a:t>
            </a:r>
            <a:r>
              <a:rPr lang="fr-FR" sz="1300" b="1" dirty="0"/>
              <a:t>les candidatures. </a:t>
            </a:r>
            <a:r>
              <a:rPr lang="fr-FR" sz="1300" b="1" dirty="0" smtClean="0"/>
              <a:t>Parcoursup vous garantit la </a:t>
            </a:r>
            <a:r>
              <a:rPr lang="fr-FR" sz="1300" b="1" dirty="0"/>
              <a:t>possibilité de demander à la formation dans laquelle </a:t>
            </a:r>
            <a:r>
              <a:rPr lang="fr-FR" sz="1300" b="1" dirty="0" smtClean="0"/>
              <a:t>vous n’avez pas </a:t>
            </a:r>
            <a:r>
              <a:rPr lang="fr-FR" sz="1300" b="1" dirty="0"/>
              <a:t>été admis les motifs de la décision </a:t>
            </a:r>
            <a:r>
              <a:rPr lang="fr-FR" sz="1300" b="1" dirty="0" smtClean="0"/>
              <a:t>prise. </a:t>
            </a:r>
          </a:p>
          <a:p>
            <a:pPr marL="179388" defTabSz="457200">
              <a:spcBef>
                <a:spcPct val="20000"/>
              </a:spcBef>
              <a:spcAft>
                <a:spcPts val="0"/>
              </a:spcAft>
              <a:buClr>
                <a:srgbClr val="FF0000"/>
              </a:buClr>
              <a:buSzPct val="100000"/>
            </a:pPr>
            <a:endParaRPr lang="fr-FR" sz="800" b="1" dirty="0">
              <a:solidFill>
                <a:srgbClr val="F28E65"/>
              </a:solidFill>
            </a:endParaRPr>
          </a:p>
          <a:p>
            <a:pPr marL="177800" indent="-177800" defTabSz="457200">
              <a:spcBef>
                <a:spcPct val="20000"/>
              </a:spcBef>
              <a:spcAft>
                <a:spcPts val="0"/>
              </a:spcAft>
              <a:buClr>
                <a:srgbClr val="FF0000"/>
              </a:buClr>
              <a:buSzPct val="100000"/>
              <a:buFont typeface="Lucida Grande"/>
              <a:buChar char="&gt;"/>
            </a:pPr>
            <a:r>
              <a:rPr lang="fr-FR" sz="1300" b="1" dirty="0" smtClean="0">
                <a:solidFill>
                  <a:srgbClr val="ED7454"/>
                </a:solidFill>
              </a:rPr>
              <a:t>L’accompagnement personnalisé tout au long de la procédure, pour vous aider </a:t>
            </a:r>
          </a:p>
          <a:p>
            <a:pPr marL="179388" defTabSz="457200">
              <a:spcBef>
                <a:spcPct val="20000"/>
              </a:spcBef>
              <a:spcAft>
                <a:spcPts val="0"/>
              </a:spcAft>
              <a:buClr>
                <a:srgbClr val="FF0000"/>
              </a:buClr>
              <a:buSzPct val="100000"/>
            </a:pPr>
            <a:r>
              <a:rPr lang="fr-FR" sz="1300" b="1" dirty="0" smtClean="0"/>
              <a:t>Vous n’êtes pas seuls face au choix : vous êtes </a:t>
            </a:r>
            <a:r>
              <a:rPr lang="fr-FR" sz="1300" b="1" dirty="0"/>
              <a:t>accompagné, au lycée, via la plateforme, pour élaborer votre projet, faire des vœux, choisir votre formation. </a:t>
            </a:r>
            <a:r>
              <a:rPr lang="fr-FR" sz="1300" b="1" dirty="0" smtClean="0"/>
              <a:t>Si </a:t>
            </a:r>
            <a:r>
              <a:rPr lang="fr-FR" sz="1300" b="1" dirty="0"/>
              <a:t>vous n’avez pas reçu de proposition, les recteurs vous proposent un accompagnement pour vous aider.</a:t>
            </a:r>
          </a:p>
          <a:p>
            <a:pPr defTabSz="457200">
              <a:spcBef>
                <a:spcPct val="20000"/>
              </a:spcBef>
              <a:spcAft>
                <a:spcPts val="0"/>
              </a:spcAft>
              <a:buClr>
                <a:srgbClr val="FF0000"/>
              </a:buClr>
              <a:buSzPct val="100000"/>
            </a:pPr>
            <a:endParaRPr lang="fr-FR" sz="800" dirty="0">
              <a:solidFill>
                <a:srgbClr val="3D566E"/>
              </a:solidFill>
              <a:cs typeface="Arial"/>
            </a:endParaRPr>
          </a:p>
          <a:p>
            <a:pPr marL="177800" indent="-177800" defTabSz="457200">
              <a:spcBef>
                <a:spcPct val="20000"/>
              </a:spcBef>
              <a:spcAft>
                <a:spcPts val="0"/>
              </a:spcAft>
              <a:buClr>
                <a:srgbClr val="FF0000"/>
              </a:buClr>
              <a:buSzPct val="100000"/>
              <a:buFont typeface="Lucida Grande"/>
              <a:buChar char="&gt;"/>
            </a:pPr>
            <a:r>
              <a:rPr lang="fr-FR" sz="1300" b="1" dirty="0" smtClean="0">
                <a:solidFill>
                  <a:srgbClr val="ED7454"/>
                </a:solidFill>
              </a:rPr>
              <a:t>La prise en compte de votre profil pour plus d’égalité des chances</a:t>
            </a:r>
          </a:p>
          <a:p>
            <a:pPr marL="179388" defTabSz="457200">
              <a:spcBef>
                <a:spcPct val="20000"/>
              </a:spcBef>
              <a:spcAft>
                <a:spcPts val="0"/>
              </a:spcAft>
              <a:buClr>
                <a:srgbClr val="FF0000"/>
              </a:buClr>
              <a:buSzPct val="100000"/>
            </a:pPr>
            <a:r>
              <a:rPr lang="fr-FR" sz="1300" b="1" dirty="0"/>
              <a:t>Parcoursup met en œuvre des actions </a:t>
            </a:r>
            <a:r>
              <a:rPr lang="fr-FR" sz="1300" b="1" dirty="0" smtClean="0"/>
              <a:t>pour l’orientation des lycéens </a:t>
            </a:r>
            <a:r>
              <a:rPr lang="fr-FR" sz="1300" b="1" dirty="0"/>
              <a:t>boursiers, </a:t>
            </a:r>
            <a:r>
              <a:rPr lang="fr-FR" sz="1300" b="1" dirty="0" smtClean="0"/>
              <a:t>professionnels ou technologiques. Parcoursup prend </a:t>
            </a:r>
            <a:r>
              <a:rPr lang="fr-FR" sz="1300" b="1" dirty="0"/>
              <a:t>en compte les situations de </a:t>
            </a:r>
            <a:r>
              <a:rPr lang="fr-FR" sz="1300" b="1" dirty="0" smtClean="0"/>
              <a:t>handicap et </a:t>
            </a:r>
            <a:r>
              <a:rPr lang="fr-FR" sz="1300" b="1" dirty="0"/>
              <a:t>promeut </a:t>
            </a:r>
            <a:r>
              <a:rPr lang="fr-FR" sz="1300" b="1" dirty="0" smtClean="0"/>
              <a:t>le développement des  </a:t>
            </a:r>
            <a:r>
              <a:rPr lang="fr-FR" sz="1300" b="1" dirty="0"/>
              <a:t>parcours personnalisés </a:t>
            </a:r>
            <a:r>
              <a:rPr lang="fr-FR" sz="1300" b="1" dirty="0" smtClean="0"/>
              <a:t>(Oui-Si) pour </a:t>
            </a:r>
            <a:r>
              <a:rPr lang="fr-FR" sz="1300" b="1" dirty="0"/>
              <a:t>favoriser la réussite des étudiants </a:t>
            </a: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a:t>
            </a:fld>
            <a:endParaRPr lang="fr-FR" dirty="0"/>
          </a:p>
        </p:txBody>
      </p:sp>
    </p:spTree>
    <p:extLst>
      <p:ext uri="{BB962C8B-B14F-4D97-AF65-F5344CB8AC3E}">
        <p14:creationId xmlns:p14="http://schemas.microsoft.com/office/powerpoint/2010/main" val="569228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t>06/01/2022</a:t>
            </a:fld>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4</a:t>
            </a:fld>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453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CBB24556-11AB-42C2-A8FF-9BBF4A8112B4}" type="datetime1">
              <a:rPr lang="fr-FR" cap="all" smtClean="0"/>
              <a:t>06/01/2022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5</a:t>
            </a:fld>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90945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06/01/2022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6</a:t>
            </a:fld>
            <a:endParaRPr lang="fr-FR" dirty="0"/>
          </a:p>
        </p:txBody>
      </p:sp>
      <p:sp>
        <p:nvSpPr>
          <p:cNvPr id="9" name="Espace réservé du contenu 2"/>
          <p:cNvSpPr txBox="1">
            <a:spLocks/>
          </p:cNvSpPr>
          <p:nvPr/>
        </p:nvSpPr>
        <p:spPr bwMode="gray">
          <a:xfrm>
            <a:off x="251520" y="839513"/>
            <a:ext cx="8770570" cy="3932139"/>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smtClean="0">
                <a:solidFill>
                  <a:srgbClr val="F28E65"/>
                </a:solidFill>
              </a:rPr>
              <a:t>Parmi les 19 </a:t>
            </a:r>
            <a:r>
              <a:rPr lang="fr-FR" sz="1600" b="1" dirty="0">
                <a:solidFill>
                  <a:srgbClr val="F28E65"/>
                </a:solidFill>
              </a:rPr>
              <a:t>5</a:t>
            </a:r>
            <a:r>
              <a:rPr lang="fr-FR" sz="1600" b="1" dirty="0" smtClean="0">
                <a:solidFill>
                  <a:srgbClr val="F28E65"/>
                </a:solidFill>
              </a:rPr>
              <a:t>00 formations dispensant de diplômes reconnus par l’Etat, y compris des formations en apprentissage, disponibles via le moteur de recherche de formation</a:t>
            </a:r>
            <a:r>
              <a:rPr lang="fr-FR" sz="1600" b="1" dirty="0">
                <a:solidFill>
                  <a:srgbClr val="F28E65"/>
                </a:solidFill>
              </a:rPr>
              <a:t> </a:t>
            </a:r>
            <a:r>
              <a:rPr lang="fr-FR" sz="1600" b="1" dirty="0" smtClean="0">
                <a:solidFill>
                  <a:srgbClr val="F28E65"/>
                </a:solidFill>
              </a:rPr>
              <a:t>: </a:t>
            </a:r>
          </a:p>
          <a:p>
            <a:endParaRPr lang="fr-FR" sz="1400" b="1" dirty="0" smtClean="0">
              <a:solidFill>
                <a:srgbClr val="F28E65"/>
              </a:solidFill>
            </a:endParaRPr>
          </a:p>
          <a:p>
            <a:pPr marL="171450" indent="-171450">
              <a:buFont typeface="Arial" pitchFamily="34" charset="0"/>
              <a:buChar char="•"/>
            </a:pPr>
            <a:r>
              <a:rPr lang="fr-FR" sz="1400" b="1" dirty="0" smtClean="0">
                <a:solidFill>
                  <a:srgbClr val="F28E65"/>
                </a:solidFill>
              </a:rPr>
              <a:t>Des formations non sélectives </a:t>
            </a:r>
            <a:r>
              <a:rPr lang="fr-FR" sz="1400" dirty="0" smtClean="0"/>
              <a:t>: les différentes licences (dont les licences « accès santé </a:t>
            </a:r>
            <a:r>
              <a:rPr lang="fr-FR" sz="1400" dirty="0"/>
              <a:t>»), les Parcours préparatoires au professorat des écoles (PPPE) </a:t>
            </a:r>
            <a:r>
              <a:rPr lang="fr-FR" sz="1400" dirty="0" smtClean="0"/>
              <a:t>et les parcours d’accès aux études de santé (PASS)</a:t>
            </a:r>
          </a:p>
          <a:p>
            <a:pPr marL="171450" indent="-171450">
              <a:spcAft>
                <a:spcPts val="0"/>
              </a:spcAft>
              <a:buFont typeface="Arial" pitchFamily="34" charset="0"/>
              <a:buChar char="•"/>
            </a:pPr>
            <a:r>
              <a:rPr lang="fr-FR" sz="1400" b="1" dirty="0" smtClean="0">
                <a:solidFill>
                  <a:srgbClr val="F28E65"/>
                </a:solidFill>
              </a:rPr>
              <a:t>Des formations sélectives </a:t>
            </a:r>
            <a:r>
              <a:rPr lang="fr-FR" sz="1400" b="1" dirty="0" smtClean="0"/>
              <a:t>: </a:t>
            </a:r>
            <a:r>
              <a:rPr lang="fr-FR" sz="1400" dirty="0" smtClean="0"/>
              <a:t>classes prépa, BTS, BUT (Bachelor universitaire de technologie ), formations en soins infirmiers (en IFSI) et autres formations paramédicales, formations en travail social (en EFTS), écoles d’ingénieur, de commerce et de management, Sciences Po/ Instituts d’Etudes Politiques, formations en apprentissage, écoles vétérinaires, formations aux métiers de la culture, du sport…</a:t>
            </a:r>
          </a:p>
          <a:p>
            <a:pPr>
              <a:spcAft>
                <a:spcPts val="0"/>
              </a:spcAft>
            </a:pPr>
            <a:endParaRPr lang="fr-FR" sz="1400" dirty="0" smtClean="0"/>
          </a:p>
          <a:p>
            <a:pPr marL="171450" indent="-171450">
              <a:buFont typeface="Arial" pitchFamily="34" charset="0"/>
              <a:buChar char="•"/>
            </a:pPr>
            <a:r>
              <a:rPr lang="fr-FR" sz="1400" b="1" dirty="0" smtClean="0">
                <a:solidFill>
                  <a:srgbClr val="F28E65"/>
                </a:solidFill>
              </a:rPr>
              <a:t>Des </a:t>
            </a:r>
            <a:r>
              <a:rPr lang="fr-FR" sz="1400" b="1" dirty="0">
                <a:solidFill>
                  <a:srgbClr val="F28E65"/>
                </a:solidFill>
              </a:rPr>
              <a:t>informations </a:t>
            </a:r>
            <a:r>
              <a:rPr lang="fr-FR" sz="1400" b="1" dirty="0" smtClean="0">
                <a:solidFill>
                  <a:srgbClr val="F28E65"/>
                </a:solidFill>
              </a:rPr>
              <a:t> utiles à </a:t>
            </a:r>
            <a:r>
              <a:rPr lang="fr-FR" sz="1400" b="1" dirty="0">
                <a:solidFill>
                  <a:srgbClr val="F28E65"/>
                </a:solidFill>
              </a:rPr>
              <a:t>consulter sur la fiche formation </a:t>
            </a:r>
            <a:r>
              <a:rPr lang="fr-FR" sz="1400" dirty="0"/>
              <a:t>:  le statut de l’établissement </a:t>
            </a:r>
            <a:r>
              <a:rPr lang="fr-FR" sz="1400" dirty="0" smtClean="0"/>
              <a:t>(public/privé ) ; la nature de la formation (sélective /non sélective) ; les frais de scolarité ; les débouchés professionnels et possibilités de poursuite d’études    </a:t>
            </a:r>
            <a:endParaRPr lang="fr-FR" sz="1400" dirty="0"/>
          </a:p>
          <a:p>
            <a:endParaRPr lang="fr-FR" sz="1400" dirty="0" smtClean="0"/>
          </a:p>
          <a:p>
            <a:r>
              <a:rPr lang="fr-FR" sz="1400" dirty="0" smtClean="0"/>
              <a:t>Quelques </a:t>
            </a:r>
            <a:r>
              <a:rPr lang="fr-FR" sz="1400" dirty="0"/>
              <a:t>rares formations privées ne sont pas présentes sur Parcoursup &gt; prendre contact avec les établissements </a:t>
            </a:r>
          </a:p>
          <a:p>
            <a:endParaRPr lang="fr-FR" sz="1400" dirty="0" smtClean="0"/>
          </a:p>
          <a:p>
            <a:endParaRPr lang="fr-FR" sz="1200" dirty="0" smtClean="0"/>
          </a:p>
          <a:p>
            <a:endParaRPr lang="fr-FR" sz="1100" dirty="0"/>
          </a:p>
        </p:txBody>
      </p:sp>
      <p:sp>
        <p:nvSpPr>
          <p:cNvPr id="6" name="Rectangle à coins arrondis 5"/>
          <p:cNvSpPr/>
          <p:nvPr/>
        </p:nvSpPr>
        <p:spPr>
          <a:xfrm>
            <a:off x="5652120" y="176981"/>
            <a:ext cx="3114216" cy="41595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19 500 formations reconnues par l’Etat disponibles sur Parcoursup</a:t>
            </a:r>
            <a:endParaRPr lang="fr-FR" sz="1400" b="1" dirty="0">
              <a:solidFill>
                <a:schemeClr val="bg1"/>
              </a:solidFill>
            </a:endParaRPr>
          </a:p>
        </p:txBody>
      </p:sp>
    </p:spTree>
    <p:extLst>
      <p:ext uri="{BB962C8B-B14F-4D97-AF65-F5344CB8AC3E}">
        <p14:creationId xmlns:p14="http://schemas.microsoft.com/office/powerpoint/2010/main" val="1900164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7</a:t>
            </a:fld>
            <a:endParaRPr lang="fr-FR" dirty="0"/>
          </a:p>
        </p:txBody>
      </p:sp>
      <p:pic>
        <p:nvPicPr>
          <p:cNvPr id="13" name="Image 12"/>
          <p:cNvPicPr>
            <a:picLocks noChangeAspect="1"/>
          </p:cNvPicPr>
          <p:nvPr/>
        </p:nvPicPr>
        <p:blipFill>
          <a:blip r:embed="rId2"/>
          <a:stretch>
            <a:fillRect/>
          </a:stretch>
        </p:blipFill>
        <p:spPr>
          <a:xfrm>
            <a:off x="4360503" y="1330411"/>
            <a:ext cx="4704791" cy="2088232"/>
          </a:xfrm>
          <a:prstGeom prst="rect">
            <a:avLst/>
          </a:prstGeom>
        </p:spPr>
      </p:pic>
      <p:sp>
        <p:nvSpPr>
          <p:cNvPr id="14" name="ZoneTexte 13"/>
          <p:cNvSpPr txBox="1"/>
          <p:nvPr/>
        </p:nvSpPr>
        <p:spPr>
          <a:xfrm>
            <a:off x="338049" y="3525888"/>
            <a:ext cx="4022454" cy="784830"/>
          </a:xfrm>
          <a:prstGeom prst="rect">
            <a:avLst/>
          </a:prstGeom>
          <a:noFill/>
        </p:spPr>
        <p:txBody>
          <a:bodyPr wrap="square" rtlCol="0">
            <a:spAutoFit/>
          </a:bodyPr>
          <a:lstStyle/>
          <a:p>
            <a:r>
              <a:rPr lang="fr-FR" sz="1500" b="1" dirty="0" smtClean="0">
                <a:solidFill>
                  <a:srgbClr val="F28E65"/>
                </a:solidFill>
              </a:rPr>
              <a:t>Terminales2021-2022</a:t>
            </a:r>
            <a:r>
              <a:rPr lang="fr-FR" sz="1500" dirty="0" smtClean="0">
                <a:solidFill>
                  <a:srgbClr val="0C5076"/>
                </a:solidFill>
              </a:rPr>
              <a:t>.fr : retrouvez toutes les informations sélectionnées par l’Onisep sur les filières, les formations, les métiers </a:t>
            </a:r>
            <a:endParaRPr lang="fr-FR" sz="1500" dirty="0">
              <a:solidFill>
                <a:srgbClr val="0C5076"/>
              </a:solidFill>
            </a:endParaRPr>
          </a:p>
        </p:txBody>
      </p:sp>
      <p:sp>
        <p:nvSpPr>
          <p:cNvPr id="15" name="ZoneTexte 14"/>
          <p:cNvSpPr txBox="1"/>
          <p:nvPr/>
        </p:nvSpPr>
        <p:spPr>
          <a:xfrm flipH="1">
            <a:off x="4712645" y="3496701"/>
            <a:ext cx="4206286" cy="1754326"/>
          </a:xfrm>
          <a:prstGeom prst="rect">
            <a:avLst/>
          </a:prstGeom>
          <a:noFill/>
        </p:spPr>
        <p:txBody>
          <a:bodyPr wrap="square" rtlCol="0">
            <a:spAutoFit/>
          </a:bodyPr>
          <a:lstStyle/>
          <a:p>
            <a:r>
              <a:rPr lang="fr-FR" sz="1500" b="1" dirty="0">
                <a:solidFill>
                  <a:srgbClr val="F28E65"/>
                </a:solidFill>
              </a:rPr>
              <a:t>Parcoursup.fr </a:t>
            </a:r>
            <a:r>
              <a:rPr lang="fr-FR" sz="1500" dirty="0" smtClean="0">
                <a:solidFill>
                  <a:srgbClr val="0C5076"/>
                </a:solidFill>
              </a:rPr>
              <a:t>: </a:t>
            </a:r>
          </a:p>
          <a:p>
            <a:pPr marL="285750" indent="-285750">
              <a:buFontTx/>
              <a:buChar char="-"/>
            </a:pPr>
            <a:r>
              <a:rPr lang="fr-FR" sz="1500" dirty="0" smtClean="0">
                <a:solidFill>
                  <a:srgbClr val="0C5076"/>
                </a:solidFill>
              </a:rPr>
              <a:t>Le moteur de recherche Parcoursup </a:t>
            </a:r>
          </a:p>
          <a:p>
            <a:pPr marL="285750" indent="-285750">
              <a:buFontTx/>
              <a:buChar char="-"/>
            </a:pPr>
            <a:r>
              <a:rPr lang="fr-FR" sz="1600" dirty="0">
                <a:solidFill>
                  <a:srgbClr val="0C5076"/>
                </a:solidFill>
              </a:rPr>
              <a:t>un accès vers d’autres sites numériques d’aide à l’orientation et un lien vers le site de votre Région (20 janvier 2022)</a:t>
            </a:r>
          </a:p>
          <a:p>
            <a:pPr marL="285750" indent="-285750">
              <a:buFontTx/>
              <a:buChar char="-"/>
            </a:pPr>
            <a:endParaRPr lang="fr-FR" sz="1500" dirty="0" smtClean="0">
              <a:solidFill>
                <a:srgbClr val="0C5076"/>
              </a:solidFill>
            </a:endParaRPr>
          </a:p>
          <a:p>
            <a:endParaRPr lang="fr-FR" sz="1500" dirty="0">
              <a:solidFill>
                <a:srgbClr val="0C5076"/>
              </a:solidFill>
            </a:endParaRPr>
          </a:p>
        </p:txBody>
      </p:sp>
      <p:pic>
        <p:nvPicPr>
          <p:cNvPr id="3" name="Image 2"/>
          <p:cNvPicPr>
            <a:picLocks noChangeAspect="1"/>
          </p:cNvPicPr>
          <p:nvPr/>
        </p:nvPicPr>
        <p:blipFill>
          <a:blip r:embed="rId3"/>
          <a:stretch>
            <a:fillRect/>
          </a:stretch>
        </p:blipFill>
        <p:spPr>
          <a:xfrm>
            <a:off x="467544" y="1004272"/>
            <a:ext cx="3491921" cy="2420327"/>
          </a:xfrm>
          <a:prstGeom prst="rect">
            <a:avLst/>
          </a:prstGeom>
        </p:spPr>
      </p:pic>
      <p:sp>
        <p:nvSpPr>
          <p:cNvPr id="10" name="Rectangle à coins arrondis 9"/>
          <p:cNvSpPr/>
          <p:nvPr/>
        </p:nvSpPr>
        <p:spPr>
          <a:xfrm>
            <a:off x="5507831" y="76969"/>
            <a:ext cx="3203437"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Des outils pour préparer votre projet d’orientation</a:t>
            </a:r>
            <a:endParaRPr lang="fr-FR" sz="1400" b="1" dirty="0">
              <a:solidFill>
                <a:schemeClr val="bg1"/>
              </a:solidFill>
            </a:endParaRPr>
          </a:p>
        </p:txBody>
      </p:sp>
    </p:spTree>
    <p:extLst>
      <p:ext uri="{BB962C8B-B14F-4D97-AF65-F5344CB8AC3E}">
        <p14:creationId xmlns:p14="http://schemas.microsoft.com/office/powerpoint/2010/main" val="809968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dirty="0"/>
          </a:p>
        </p:txBody>
      </p:sp>
      <p:sp>
        <p:nvSpPr>
          <p:cNvPr id="9" name="Titre 1"/>
          <p:cNvSpPr>
            <a:spLocks noGrp="1"/>
          </p:cNvSpPr>
          <p:nvPr>
            <p:ph type="title"/>
          </p:nvPr>
        </p:nvSpPr>
        <p:spPr>
          <a:xfrm>
            <a:off x="359998" y="930072"/>
            <a:ext cx="8424000" cy="591630"/>
          </a:xfrm>
        </p:spPr>
        <p:txBody>
          <a:bodyPr/>
          <a:lstStyle/>
          <a:p>
            <a:r>
              <a:rPr lang="fr-FR" sz="2400" dirty="0" smtClean="0"/>
              <a:t>LE BON REFLEXE : S’INFORMER, SE RENSEIGNER</a:t>
            </a:r>
            <a:endParaRPr lang="fr-FR" sz="2400" dirty="0"/>
          </a:p>
        </p:txBody>
      </p:sp>
      <p:sp>
        <p:nvSpPr>
          <p:cNvPr id="11" name="ZoneTexte 10"/>
          <p:cNvSpPr txBox="1"/>
          <p:nvPr/>
        </p:nvSpPr>
        <p:spPr>
          <a:xfrm>
            <a:off x="359998" y="3939327"/>
            <a:ext cx="4139993" cy="646331"/>
          </a:xfrm>
          <a:prstGeom prst="rect">
            <a:avLst/>
          </a:prstGeom>
          <a:noFill/>
        </p:spPr>
        <p:txBody>
          <a:bodyPr wrap="square" rtlCol="0">
            <a:spAutoFit/>
          </a:bodyPr>
          <a:lstStyle/>
          <a:p>
            <a:r>
              <a:rPr lang="fr-FR" b="1" dirty="0" smtClean="0">
                <a:solidFill>
                  <a:srgbClr val="F28E65"/>
                </a:solidFill>
              </a:rPr>
              <a:t>Live Parcoursup</a:t>
            </a:r>
            <a:r>
              <a:rPr lang="fr-FR" dirty="0" smtClean="0">
                <a:solidFill>
                  <a:srgbClr val="0C5076"/>
                </a:solidFill>
              </a:rPr>
              <a:t> : Programme à retrouver sur Parcoursup.fr  </a:t>
            </a:r>
            <a:endParaRPr lang="fr-FR" dirty="0">
              <a:solidFill>
                <a:srgbClr val="0C5076"/>
              </a:solidFill>
            </a:endParaRPr>
          </a:p>
        </p:txBody>
      </p:sp>
      <p:sp>
        <p:nvSpPr>
          <p:cNvPr id="2" name="ZoneTexte 1"/>
          <p:cNvSpPr txBox="1"/>
          <p:nvPr/>
        </p:nvSpPr>
        <p:spPr>
          <a:xfrm>
            <a:off x="4499991" y="1608454"/>
            <a:ext cx="4523454" cy="2893100"/>
          </a:xfrm>
          <a:prstGeom prst="rect">
            <a:avLst/>
          </a:prstGeom>
          <a:solidFill>
            <a:srgbClr val="0C5076"/>
          </a:solidFill>
          <a:ln w="28575">
            <a:solidFill>
              <a:schemeClr val="bg1"/>
            </a:solidFill>
          </a:ln>
        </p:spPr>
        <p:txBody>
          <a:bodyPr wrap="square" rtlCol="0">
            <a:spAutoFit/>
          </a:bodyPr>
          <a:lstStyle/>
          <a:p>
            <a:pPr lvl="0"/>
            <a:r>
              <a:rPr lang="fr-FR" sz="1600" b="1" dirty="0">
                <a:solidFill>
                  <a:srgbClr val="F28E65"/>
                </a:solidFill>
              </a:rPr>
              <a:t>Echanger avec des professionnels dans votre lycée</a:t>
            </a:r>
          </a:p>
          <a:p>
            <a:pPr marL="285750" lvl="0" indent="-285750">
              <a:buFont typeface="Arial" panose="020B0604020202020204" pitchFamily="34" charset="0"/>
              <a:buChar char="•"/>
            </a:pPr>
            <a:r>
              <a:rPr lang="fr-FR" sz="1400" dirty="0" smtClean="0">
                <a:solidFill>
                  <a:schemeClr val="bg1"/>
                </a:solidFill>
              </a:rPr>
              <a:t>Votre professeur principal</a:t>
            </a:r>
          </a:p>
          <a:p>
            <a:pPr marL="285750" lvl="0" indent="-285750">
              <a:buFont typeface="Arial" panose="020B0604020202020204" pitchFamily="34" charset="0"/>
              <a:buChar char="•"/>
            </a:pPr>
            <a:r>
              <a:rPr lang="fr-FR" sz="1400" dirty="0" smtClean="0">
                <a:solidFill>
                  <a:schemeClr val="bg1"/>
                </a:solidFill>
              </a:rPr>
              <a:t>Les Psy-En</a:t>
            </a:r>
            <a:endParaRPr lang="fr-FR" sz="1400" dirty="0">
              <a:solidFill>
                <a:schemeClr val="bg1"/>
              </a:solidFill>
            </a:endParaRPr>
          </a:p>
          <a:p>
            <a:pPr lvl="0"/>
            <a:r>
              <a:rPr lang="fr-FR" sz="1600" b="1" dirty="0">
                <a:solidFill>
                  <a:srgbClr val="F28E65"/>
                </a:solidFill>
              </a:rPr>
              <a:t>Echanger avec les formations </a:t>
            </a:r>
            <a:endParaRPr lang="fr-FR" sz="1600" b="1" dirty="0" smtClean="0">
              <a:solidFill>
                <a:srgbClr val="F28E65"/>
              </a:solidFill>
            </a:endParaRPr>
          </a:p>
          <a:p>
            <a:pPr lvl="0"/>
            <a:r>
              <a:rPr lang="fr-FR" sz="1000" i="1" dirty="0" smtClean="0">
                <a:solidFill>
                  <a:schemeClr val="bg1"/>
                </a:solidFill>
              </a:rPr>
              <a:t>(contact et dates à </a:t>
            </a:r>
            <a:r>
              <a:rPr lang="fr-FR" sz="1000" i="1" dirty="0">
                <a:solidFill>
                  <a:schemeClr val="bg1"/>
                </a:solidFill>
              </a:rPr>
              <a:t>retrouver sur </a:t>
            </a:r>
            <a:r>
              <a:rPr lang="fr-FR" sz="1000" i="1" dirty="0" smtClean="0">
                <a:solidFill>
                  <a:schemeClr val="bg1"/>
                </a:solidFill>
              </a:rPr>
              <a:t>Parcoursup) </a:t>
            </a:r>
          </a:p>
          <a:p>
            <a:pPr marL="285750" lvl="0" indent="-285750">
              <a:buFont typeface="Arial" panose="020B0604020202020204" pitchFamily="34" charset="0"/>
              <a:buChar char="•"/>
            </a:pPr>
            <a:r>
              <a:rPr lang="fr-FR" sz="1400" dirty="0" smtClean="0">
                <a:solidFill>
                  <a:schemeClr val="bg1"/>
                </a:solidFill>
              </a:rPr>
              <a:t>Responsables de formations et étudiants ambassadeurs</a:t>
            </a:r>
          </a:p>
          <a:p>
            <a:pPr marL="285750" lvl="0" indent="-285750">
              <a:buFont typeface="Arial" panose="020B0604020202020204" pitchFamily="34" charset="0"/>
              <a:buChar char="•"/>
            </a:pPr>
            <a:r>
              <a:rPr lang="fr-FR" sz="1400" dirty="0" smtClean="0">
                <a:solidFill>
                  <a:schemeClr val="bg1"/>
                </a:solidFill>
              </a:rPr>
              <a:t>Lors des journées </a:t>
            </a:r>
            <a:r>
              <a:rPr lang="fr-FR" sz="1400" dirty="0">
                <a:solidFill>
                  <a:schemeClr val="bg1"/>
                </a:solidFill>
              </a:rPr>
              <a:t>portes </a:t>
            </a:r>
            <a:r>
              <a:rPr lang="fr-FR" sz="1400" dirty="0" smtClean="0">
                <a:solidFill>
                  <a:schemeClr val="bg1"/>
                </a:solidFill>
              </a:rPr>
              <a:t>ouvertes et salons </a:t>
            </a:r>
            <a:r>
              <a:rPr lang="fr-FR" sz="1400" dirty="0">
                <a:solidFill>
                  <a:schemeClr val="bg1"/>
                </a:solidFill>
              </a:rPr>
              <a:t>virtuels </a:t>
            </a:r>
            <a:r>
              <a:rPr lang="fr-FR" sz="1400" dirty="0" smtClean="0">
                <a:solidFill>
                  <a:schemeClr val="bg1"/>
                </a:solidFill>
              </a:rPr>
              <a:t>avec conférences thématiques</a:t>
            </a:r>
            <a:endParaRPr lang="fr-FR" sz="1400" b="1" dirty="0" smtClean="0">
              <a:solidFill>
                <a:schemeClr val="bg1"/>
              </a:solidFill>
            </a:endParaRPr>
          </a:p>
          <a:p>
            <a:r>
              <a:rPr lang="fr-FR" sz="1500" b="1" dirty="0" smtClean="0">
                <a:solidFill>
                  <a:srgbClr val="F28E65"/>
                </a:solidFill>
              </a:rPr>
              <a:t>Consulter les ressources en ligne de nos partenaires </a:t>
            </a:r>
          </a:p>
          <a:p>
            <a:r>
              <a:rPr lang="fr-FR" sz="1000" i="1" dirty="0" smtClean="0">
                <a:solidFill>
                  <a:schemeClr val="bg1"/>
                </a:solidFill>
              </a:rPr>
              <a:t>(accessibles </a:t>
            </a:r>
            <a:r>
              <a:rPr lang="fr-FR" sz="1000" i="1" dirty="0">
                <a:solidFill>
                  <a:schemeClr val="bg1"/>
                </a:solidFill>
              </a:rPr>
              <a:t>gratuitement depuis </a:t>
            </a:r>
            <a:r>
              <a:rPr lang="fr-FR" sz="1000" i="1" dirty="0" smtClean="0">
                <a:solidFill>
                  <a:schemeClr val="bg1"/>
                </a:solidFill>
              </a:rPr>
              <a:t>la page d’accueil Parcoursup)</a:t>
            </a:r>
            <a:endParaRPr lang="fr-FR" sz="1000" i="1" dirty="0">
              <a:solidFill>
                <a:schemeClr val="bg1"/>
              </a:solidFill>
            </a:endParaRPr>
          </a:p>
        </p:txBody>
      </p:sp>
      <p:pic>
        <p:nvPicPr>
          <p:cNvPr id="3" name="Image 2"/>
          <p:cNvPicPr>
            <a:picLocks noChangeAspect="1"/>
          </p:cNvPicPr>
          <p:nvPr/>
        </p:nvPicPr>
        <p:blipFill>
          <a:blip r:embed="rId2"/>
          <a:stretch>
            <a:fillRect/>
          </a:stretch>
        </p:blipFill>
        <p:spPr>
          <a:xfrm>
            <a:off x="251520" y="1533597"/>
            <a:ext cx="4136040" cy="2318978"/>
          </a:xfrm>
          <a:prstGeom prst="rect">
            <a:avLst/>
          </a:prstGeom>
        </p:spPr>
      </p:pic>
    </p:spTree>
    <p:extLst>
      <p:ext uri="{BB962C8B-B14F-4D97-AF65-F5344CB8AC3E}">
        <p14:creationId xmlns:p14="http://schemas.microsoft.com/office/powerpoint/2010/main" val="3816005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3EA4F1D0-C459-40F7-A30E-A27AAD6826B6}" type="datetime1">
              <a:rPr lang="fr-FR" cap="all" smtClean="0"/>
              <a:t>06/01/2022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9</a:t>
            </a:fld>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7933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2942</TotalTime>
  <Words>1393</Words>
  <Application>Microsoft Office PowerPoint</Application>
  <PresentationFormat>Affichage à l'écran (16:9)</PresentationFormat>
  <Paragraphs>119</Paragraphs>
  <Slides>15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Arial</vt:lpstr>
      <vt:lpstr>Calibri</vt:lpstr>
      <vt:lpstr>Lucida Grande</vt:lpstr>
      <vt:lpstr>Wingdings</vt:lpstr>
      <vt:lpstr>OPÉRATEURS</vt:lpstr>
      <vt:lpstr>w</vt:lpstr>
      <vt:lpstr>Les engagements de Parcoursup au service de votre projet (1)</vt:lpstr>
      <vt:lpstr>Les engagements de Parcoursup au service de votre projet (2)</vt:lpstr>
      <vt:lpstr>Présentation PowerPoint</vt:lpstr>
      <vt:lpstr>Présentation PowerPoint</vt:lpstr>
      <vt:lpstr>Présentation PowerPoint</vt:lpstr>
      <vt:lpstr>Présentation PowerPoint</vt:lpstr>
      <vt:lpstr>LE BON REFLEXE : S’INFORMER, SE RENSEIGNER</vt:lpstr>
      <vt:lpstr>Présentation PowerPoint</vt:lpstr>
      <vt:lpstr>S’inscrire sur Parcoursup </vt:lpstr>
      <vt:lpstr>Présentation PowerPoint</vt:lpstr>
      <vt:lpstr>Récapitulatif des éléments transmis à chaque formation</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ISABELLE JULE</cp:lastModifiedBy>
  <cp:revision>99</cp:revision>
  <dcterms:created xsi:type="dcterms:W3CDTF">2020-10-27T08:44:50Z</dcterms:created>
  <dcterms:modified xsi:type="dcterms:W3CDTF">2022-01-06T12:03:06Z</dcterms:modified>
</cp:coreProperties>
</file>